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257" r:id="rId3"/>
    <p:sldId id="308" r:id="rId4"/>
    <p:sldId id="328" r:id="rId6"/>
    <p:sldId id="330" r:id="rId7"/>
    <p:sldId id="329" r:id="rId8"/>
    <p:sldId id="331" r:id="rId9"/>
    <p:sldId id="332" r:id="rId10"/>
    <p:sldId id="333" r:id="rId11"/>
    <p:sldId id="334" r:id="rId12"/>
    <p:sldId id="353" r:id="rId13"/>
    <p:sldId id="355" r:id="rId14"/>
    <p:sldId id="354" r:id="rId15"/>
    <p:sldId id="356" r:id="rId16"/>
    <p:sldId id="357" r:id="rId17"/>
    <p:sldId id="358" r:id="rId18"/>
    <p:sldId id="359" r:id="rId19"/>
    <p:sldId id="360" r:id="rId20"/>
    <p:sldId id="361" r:id="rId21"/>
    <p:sldId id="363" r:id="rId22"/>
  </p:sldIdLst>
  <p:sldSz cx="9144000" cy="6858000" type="screen4x3"/>
  <p:notesSz cx="6858000" cy="9144000"/>
  <p:embeddedFontLst>
    <p:embeddedFont>
      <p:font typeface="Calibri" panose="020F0502020204030204" pitchFamily="34" charset="0"/>
      <p:regular r:id="rId26"/>
      <p:bold r:id="rId27"/>
      <p:italic r:id="rId28"/>
      <p:boldItalic r:id="rId29"/>
    </p:embeddedFont>
    <p:embeddedFont>
      <p:font typeface="微软雅黑" panose="020B0503020204020204" pitchFamily="34" charset="-122"/>
      <p:regular r:id="rId30"/>
    </p:embeddedFont>
    <p:embeddedFont>
      <p:font typeface="Rockwell" panose="02010600030101010101" pitchFamily="18" charset="0"/>
      <p:regular r:id="rId31"/>
    </p:embeddedFont>
    <p:embeddedFont>
      <p:font typeface="Gill Sans MT Condensed" panose="02010600030101010101" pitchFamily="34" charset="0"/>
      <p:regular r:id="rId32"/>
    </p:embeddedFont>
    <p:embeddedFont>
      <p:font typeface="黑体" panose="02010609060101010101" pitchFamily="49" charset="-122"/>
      <p:regular r:id="rId33"/>
    </p:embeddedFont>
  </p:embeddedFontLst>
  <p:defaultTextStyle>
    <a:defPPr>
      <a:defRPr lang="es-E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3F3E7"/>
    <a:srgbClr val="F1F1E5"/>
    <a:srgbClr val="1C93E4"/>
    <a:srgbClr val="000000"/>
    <a:srgbClr val="A1DE08"/>
    <a:srgbClr val="8CC107"/>
    <a:srgbClr val="ADEC08"/>
    <a:srgbClr val="90B349"/>
    <a:srgbClr val="D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p:cViewPr varScale="1">
        <p:scale>
          <a:sx n="112" d="100"/>
          <a:sy n="112" d="100"/>
        </p:scale>
        <p:origin x="-240" y="-72"/>
      </p:cViewPr>
      <p:guideLst>
        <p:guide orient="horz" pos="2160"/>
        <p:guide pos="2880"/>
      </p:guideLst>
    </p:cSldViewPr>
  </p:slideViewPr>
  <p:notesTextViewPr>
    <p:cViewPr>
      <p:scale>
        <a:sx n="1" d="1"/>
        <a:sy n="1" d="1"/>
      </p:scale>
      <p:origin x="0" y="0"/>
    </p:cViewPr>
  </p:notesTextViewPr>
  <p:sorterViewPr>
    <p:cViewPr>
      <p:scale>
        <a:sx n="108" d="100"/>
        <a:sy n="108" d="100"/>
      </p:scale>
      <p:origin x="0" y="192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5C6CAF-3CC8-4DAE-9CF7-EDE9CF21CD9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05D22B-7C42-4E81-89FF-2A49ED7510D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hasCustomPrompt="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lvl1pPr>
              <a:defRPr/>
            </a:lvl1pPr>
          </a:lstStyle>
          <a:p>
            <a:pPr>
              <a:defRPr/>
            </a:pPr>
            <a:fld id="{DA6E29BB-E8CF-4006-9AD9-6F0E91230D2E}" type="datetimeFigureOut">
              <a:rPr lang="es-ES"/>
            </a:fld>
            <a:endParaRPr lang="es-ES" dirty="0"/>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684DDCC7-69F6-4715-AE46-389A75F9D0B4}" type="slidenum">
              <a:rPr lang="es-ES"/>
            </a:fld>
            <a:endParaRPr lang="es-E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hasCustomPrompt="1"/>
          </p:nvPr>
        </p:nvSpPr>
        <p:spPr/>
        <p:txBody>
          <a:bodyPr vert="eaVert"/>
          <a:lstStyle/>
          <a:p>
            <a:pPr lvl="0"/>
            <a:r>
              <a:rPr lang="es-ES" smtClean="0"/>
              <a:t>Haga clic para modificar el estilo de texto del patrón</a:t>
            </a:r>
            <a:endParaRPr lang="es-ES" smtClean="0"/>
          </a:p>
          <a:p>
            <a:pPr lvl="1"/>
            <a:r>
              <a:rPr lang="es-ES" smtClean="0"/>
              <a:t>Segundo nivel</a:t>
            </a:r>
            <a:endParaRPr lang="es-ES" smtClean="0"/>
          </a:p>
          <a:p>
            <a:pPr lvl="2"/>
            <a:r>
              <a:rPr lang="es-ES" smtClean="0"/>
              <a:t>Tercer nivel</a:t>
            </a:r>
            <a:endParaRPr lang="es-ES" smtClean="0"/>
          </a:p>
          <a:p>
            <a:pPr lvl="3"/>
            <a:r>
              <a:rPr lang="es-ES" smtClean="0"/>
              <a:t>Cuarto nivel</a:t>
            </a:r>
            <a:endParaRPr lang="es-ES" smtClean="0"/>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pPr>
              <a:defRPr/>
            </a:pPr>
            <a:fld id="{50A56697-A3AC-4802-BBAC-29942B69BFF1}" type="datetimeFigureOut">
              <a:rPr lang="es-ES"/>
            </a:fld>
            <a:endParaRPr lang="es-ES" dirty="0"/>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4B93C5E0-E1E3-41B8-8EF5-9062EA64A484}" type="slidenum">
              <a:rPr lang="es-ES"/>
            </a:fld>
            <a:endParaRPr lang="es-E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hasCustomPrompt="1"/>
          </p:nvPr>
        </p:nvSpPr>
        <p:spPr>
          <a:xfrm>
            <a:off x="457200" y="274638"/>
            <a:ext cx="6019800" cy="5851525"/>
          </a:xfrm>
        </p:spPr>
        <p:txBody>
          <a:bodyPr vert="eaVert"/>
          <a:lstStyle/>
          <a:p>
            <a:pPr lvl="0"/>
            <a:r>
              <a:rPr lang="es-ES" smtClean="0"/>
              <a:t>Haga clic para modificar el estilo de texto del patrón</a:t>
            </a:r>
            <a:endParaRPr lang="es-ES" smtClean="0"/>
          </a:p>
          <a:p>
            <a:pPr lvl="1"/>
            <a:r>
              <a:rPr lang="es-ES" smtClean="0"/>
              <a:t>Segundo nivel</a:t>
            </a:r>
            <a:endParaRPr lang="es-ES" smtClean="0"/>
          </a:p>
          <a:p>
            <a:pPr lvl="2"/>
            <a:r>
              <a:rPr lang="es-ES" smtClean="0"/>
              <a:t>Tercer nivel</a:t>
            </a:r>
            <a:endParaRPr lang="es-ES" smtClean="0"/>
          </a:p>
          <a:p>
            <a:pPr lvl="3"/>
            <a:r>
              <a:rPr lang="es-ES" smtClean="0"/>
              <a:t>Cuarto nivel</a:t>
            </a:r>
            <a:endParaRPr lang="es-ES" smtClean="0"/>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pPr>
              <a:defRPr/>
            </a:pPr>
            <a:fld id="{97D68714-F9E5-46BE-9A83-BA5A415ACD13}" type="datetimeFigureOut">
              <a:rPr lang="es-ES"/>
            </a:fld>
            <a:endParaRPr lang="es-ES" dirty="0"/>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4011120B-82A7-437C-A030-D9EB6B639E75}" type="slidenum">
              <a:rPr lang="es-ES"/>
            </a:fld>
            <a:endParaRPr lang="es-E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hasCustomPrompt="1"/>
          </p:nvPr>
        </p:nvSpPr>
        <p:spPr/>
        <p:txBody>
          <a:bodyPr/>
          <a:lstStyle/>
          <a:p>
            <a:pPr lvl="0"/>
            <a:r>
              <a:rPr lang="es-ES" smtClean="0"/>
              <a:t>Haga clic para modificar el estilo de texto del patrón</a:t>
            </a:r>
            <a:endParaRPr lang="es-ES" smtClean="0"/>
          </a:p>
          <a:p>
            <a:pPr lvl="1"/>
            <a:r>
              <a:rPr lang="es-ES" smtClean="0"/>
              <a:t>Segundo nivel</a:t>
            </a:r>
            <a:endParaRPr lang="es-ES" smtClean="0"/>
          </a:p>
          <a:p>
            <a:pPr lvl="2"/>
            <a:r>
              <a:rPr lang="es-ES" smtClean="0"/>
              <a:t>Tercer nivel</a:t>
            </a:r>
            <a:endParaRPr lang="es-ES" smtClean="0"/>
          </a:p>
          <a:p>
            <a:pPr lvl="3"/>
            <a:r>
              <a:rPr lang="es-ES" smtClean="0"/>
              <a:t>Cuarto nivel</a:t>
            </a:r>
            <a:endParaRPr lang="es-ES" smtClean="0"/>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pPr>
              <a:defRPr/>
            </a:pPr>
            <a:fld id="{9B801367-E2BB-47B9-93E1-CAB13EEF40C3}" type="datetimeFigureOut">
              <a:rPr lang="es-ES"/>
            </a:fld>
            <a:endParaRPr lang="es-ES" dirty="0"/>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4F88AE7E-CD74-4A5E-AC9F-A282BFA258A1}" type="slidenum">
              <a:rPr lang="es-ES"/>
            </a:fld>
            <a:endParaRPr lang="es-E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endParaRPr lang="es-ES" smtClean="0"/>
          </a:p>
        </p:txBody>
      </p:sp>
      <p:sp>
        <p:nvSpPr>
          <p:cNvPr id="4" name="3 Marcador de fecha"/>
          <p:cNvSpPr>
            <a:spLocks noGrp="1"/>
          </p:cNvSpPr>
          <p:nvPr>
            <p:ph type="dt" sz="half" idx="10"/>
          </p:nvPr>
        </p:nvSpPr>
        <p:spPr/>
        <p:txBody>
          <a:bodyPr/>
          <a:lstStyle>
            <a:lvl1pPr>
              <a:defRPr/>
            </a:lvl1pPr>
          </a:lstStyle>
          <a:p>
            <a:pPr>
              <a:defRPr/>
            </a:pPr>
            <a:fld id="{C0711B6E-FC59-4584-8552-DEA952683A4C}" type="datetimeFigureOut">
              <a:rPr lang="es-ES"/>
            </a:fld>
            <a:endParaRPr lang="es-ES" dirty="0"/>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FBFE4D11-5D71-4C4F-AD62-ED5C08B328D6}" type="slidenum">
              <a:rPr lang="es-ES"/>
            </a:fld>
            <a:endParaRPr lang="es-E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hasCustomPrompt="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endParaRPr lang="es-ES" smtClean="0"/>
          </a:p>
          <a:p>
            <a:pPr lvl="1"/>
            <a:r>
              <a:rPr lang="es-ES" smtClean="0"/>
              <a:t>Segundo nivel</a:t>
            </a:r>
            <a:endParaRPr lang="es-ES" smtClean="0"/>
          </a:p>
          <a:p>
            <a:pPr lvl="2"/>
            <a:r>
              <a:rPr lang="es-ES" smtClean="0"/>
              <a:t>Tercer nivel</a:t>
            </a:r>
            <a:endParaRPr lang="es-ES" smtClean="0"/>
          </a:p>
          <a:p>
            <a:pPr lvl="3"/>
            <a:r>
              <a:rPr lang="es-ES" smtClean="0"/>
              <a:t>Cuarto nivel</a:t>
            </a:r>
            <a:endParaRPr lang="es-ES" smtClean="0"/>
          </a:p>
          <a:p>
            <a:pPr lvl="4"/>
            <a:r>
              <a:rPr lang="es-ES" smtClean="0"/>
              <a:t>Quinto nivel</a:t>
            </a:r>
            <a:endParaRPr lang="es-ES"/>
          </a:p>
        </p:txBody>
      </p:sp>
      <p:sp>
        <p:nvSpPr>
          <p:cNvPr id="4" name="3 Marcador de contenido"/>
          <p:cNvSpPr>
            <a:spLocks noGrp="1"/>
          </p:cNvSpPr>
          <p:nvPr>
            <p:ph sz="half" idx="2" hasCustomPrompt="1"/>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endParaRPr lang="es-ES" smtClean="0"/>
          </a:p>
          <a:p>
            <a:pPr lvl="1"/>
            <a:r>
              <a:rPr lang="es-ES" smtClean="0"/>
              <a:t>Segundo nivel</a:t>
            </a:r>
            <a:endParaRPr lang="es-ES" smtClean="0"/>
          </a:p>
          <a:p>
            <a:pPr lvl="2"/>
            <a:r>
              <a:rPr lang="es-ES" smtClean="0"/>
              <a:t>Tercer nivel</a:t>
            </a:r>
            <a:endParaRPr lang="es-ES" smtClean="0"/>
          </a:p>
          <a:p>
            <a:pPr lvl="3"/>
            <a:r>
              <a:rPr lang="es-ES" smtClean="0"/>
              <a:t>Cuarto nivel</a:t>
            </a:r>
            <a:endParaRPr lang="es-ES" smtClean="0"/>
          </a:p>
          <a:p>
            <a:pPr lvl="4"/>
            <a:r>
              <a:rPr lang="es-ES" smtClean="0"/>
              <a:t>Quinto nivel</a:t>
            </a:r>
            <a:endParaRPr lang="es-ES"/>
          </a:p>
        </p:txBody>
      </p:sp>
      <p:sp>
        <p:nvSpPr>
          <p:cNvPr id="5" name="3 Marcador de fecha"/>
          <p:cNvSpPr>
            <a:spLocks noGrp="1"/>
          </p:cNvSpPr>
          <p:nvPr>
            <p:ph type="dt" sz="half" idx="10"/>
          </p:nvPr>
        </p:nvSpPr>
        <p:spPr/>
        <p:txBody>
          <a:bodyPr/>
          <a:lstStyle>
            <a:lvl1pPr>
              <a:defRPr/>
            </a:lvl1pPr>
          </a:lstStyle>
          <a:p>
            <a:pPr>
              <a:defRPr/>
            </a:pPr>
            <a:fld id="{391588F2-E6C7-4A98-8A61-074E4E1C7D83}" type="datetimeFigureOut">
              <a:rPr lang="es-ES"/>
            </a:fld>
            <a:endParaRPr lang="es-ES" dirty="0"/>
          </a:p>
        </p:txBody>
      </p:sp>
      <p:sp>
        <p:nvSpPr>
          <p:cNvPr id="6" name="4 Marcador de pie de página"/>
          <p:cNvSpPr>
            <a:spLocks noGrp="1"/>
          </p:cNvSpPr>
          <p:nvPr>
            <p:ph type="ftr" sz="quarter" idx="11"/>
          </p:nvPr>
        </p:nvSpPr>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p:txBody>
          <a:bodyPr/>
          <a:lstStyle>
            <a:lvl1pPr>
              <a:defRPr/>
            </a:lvl1pPr>
          </a:lstStyle>
          <a:p>
            <a:pPr>
              <a:defRPr/>
            </a:pPr>
            <a:fld id="{6644F6F0-0921-4234-ADD0-2C2E4BB0B79B}" type="slidenum">
              <a:rPr lang="es-ES"/>
            </a:fld>
            <a:endParaRPr lang="es-E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endParaRPr lang="es-ES" smtClean="0"/>
          </a:p>
        </p:txBody>
      </p:sp>
      <p:sp>
        <p:nvSpPr>
          <p:cNvPr id="4" name="3 Marcador de contenido"/>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endParaRPr lang="es-ES" smtClean="0"/>
          </a:p>
          <a:p>
            <a:pPr lvl="1"/>
            <a:r>
              <a:rPr lang="es-ES" smtClean="0"/>
              <a:t>Segundo nivel</a:t>
            </a:r>
            <a:endParaRPr lang="es-ES" smtClean="0"/>
          </a:p>
          <a:p>
            <a:pPr lvl="2"/>
            <a:r>
              <a:rPr lang="es-ES" smtClean="0"/>
              <a:t>Tercer nivel</a:t>
            </a:r>
            <a:endParaRPr lang="es-ES" smtClean="0"/>
          </a:p>
          <a:p>
            <a:pPr lvl="3"/>
            <a:r>
              <a:rPr lang="es-ES" smtClean="0"/>
              <a:t>Cuarto nivel</a:t>
            </a:r>
            <a:endParaRPr lang="es-ES" smtClean="0"/>
          </a:p>
          <a:p>
            <a:pPr lvl="4"/>
            <a:r>
              <a:rPr lang="es-ES" smtClean="0"/>
              <a:t>Quinto nivel</a:t>
            </a:r>
            <a:endParaRPr lang="es-ES"/>
          </a:p>
        </p:txBody>
      </p:sp>
      <p:sp>
        <p:nvSpPr>
          <p:cNvPr id="5" name="4 Marcador de texto"/>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endParaRPr lang="es-ES" smtClean="0"/>
          </a:p>
        </p:txBody>
      </p:sp>
      <p:sp>
        <p:nvSpPr>
          <p:cNvPr id="6" name="5 Marcador de contenido"/>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endParaRPr lang="es-ES" smtClean="0"/>
          </a:p>
          <a:p>
            <a:pPr lvl="1"/>
            <a:r>
              <a:rPr lang="es-ES" smtClean="0"/>
              <a:t>Segundo nivel</a:t>
            </a:r>
            <a:endParaRPr lang="es-ES" smtClean="0"/>
          </a:p>
          <a:p>
            <a:pPr lvl="2"/>
            <a:r>
              <a:rPr lang="es-ES" smtClean="0"/>
              <a:t>Tercer nivel</a:t>
            </a:r>
            <a:endParaRPr lang="es-ES" smtClean="0"/>
          </a:p>
          <a:p>
            <a:pPr lvl="3"/>
            <a:r>
              <a:rPr lang="es-ES" smtClean="0"/>
              <a:t>Cuarto nivel</a:t>
            </a:r>
            <a:endParaRPr lang="es-ES" smtClean="0"/>
          </a:p>
          <a:p>
            <a:pPr lvl="4"/>
            <a:r>
              <a:rPr lang="es-ES" smtClean="0"/>
              <a:t>Quinto nivel</a:t>
            </a:r>
            <a:endParaRPr lang="es-ES"/>
          </a:p>
        </p:txBody>
      </p:sp>
      <p:sp>
        <p:nvSpPr>
          <p:cNvPr id="7" name="3 Marcador de fecha"/>
          <p:cNvSpPr>
            <a:spLocks noGrp="1"/>
          </p:cNvSpPr>
          <p:nvPr>
            <p:ph type="dt" sz="half" idx="10"/>
          </p:nvPr>
        </p:nvSpPr>
        <p:spPr/>
        <p:txBody>
          <a:bodyPr/>
          <a:lstStyle>
            <a:lvl1pPr>
              <a:defRPr/>
            </a:lvl1pPr>
          </a:lstStyle>
          <a:p>
            <a:pPr>
              <a:defRPr/>
            </a:pPr>
            <a:fld id="{DFE49682-AF19-40D9-8DCF-45207FC735B7}" type="datetimeFigureOut">
              <a:rPr lang="es-ES"/>
            </a:fld>
            <a:endParaRPr lang="es-ES" dirty="0"/>
          </a:p>
        </p:txBody>
      </p:sp>
      <p:sp>
        <p:nvSpPr>
          <p:cNvPr id="8" name="4 Marcador de pie de página"/>
          <p:cNvSpPr>
            <a:spLocks noGrp="1"/>
          </p:cNvSpPr>
          <p:nvPr>
            <p:ph type="ftr" sz="quarter" idx="11"/>
          </p:nvPr>
        </p:nvSpPr>
        <p:spPr/>
        <p:txBody>
          <a:bodyPr/>
          <a:lstStyle>
            <a:lvl1pPr>
              <a:defRPr/>
            </a:lvl1pPr>
          </a:lstStyle>
          <a:p>
            <a:pPr>
              <a:defRPr/>
            </a:pPr>
            <a:endParaRPr lang="es-ES"/>
          </a:p>
        </p:txBody>
      </p:sp>
      <p:sp>
        <p:nvSpPr>
          <p:cNvPr id="9" name="5 Marcador de número de diapositiva"/>
          <p:cNvSpPr>
            <a:spLocks noGrp="1"/>
          </p:cNvSpPr>
          <p:nvPr>
            <p:ph type="sldNum" sz="quarter" idx="12"/>
          </p:nvPr>
        </p:nvSpPr>
        <p:spPr/>
        <p:txBody>
          <a:bodyPr/>
          <a:lstStyle>
            <a:lvl1pPr>
              <a:defRPr/>
            </a:lvl1pPr>
          </a:lstStyle>
          <a:p>
            <a:pPr>
              <a:defRPr/>
            </a:pPr>
            <a:fld id="{B9B59CC2-6294-4BA1-97E5-6BD5728BC8E8}" type="slidenum">
              <a:rPr lang="es-ES"/>
            </a:fld>
            <a:endParaRPr lang="es-E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3 Marcador de fecha"/>
          <p:cNvSpPr>
            <a:spLocks noGrp="1"/>
          </p:cNvSpPr>
          <p:nvPr>
            <p:ph type="dt" sz="half" idx="10"/>
          </p:nvPr>
        </p:nvSpPr>
        <p:spPr/>
        <p:txBody>
          <a:bodyPr/>
          <a:lstStyle>
            <a:lvl1pPr>
              <a:defRPr/>
            </a:lvl1pPr>
          </a:lstStyle>
          <a:p>
            <a:pPr>
              <a:defRPr/>
            </a:pPr>
            <a:fld id="{6B168A23-BAF3-4938-8A57-817E070F6FFB}" type="datetimeFigureOut">
              <a:rPr lang="es-ES"/>
            </a:fld>
            <a:endParaRPr lang="es-ES" dirty="0"/>
          </a:p>
        </p:txBody>
      </p:sp>
      <p:sp>
        <p:nvSpPr>
          <p:cNvPr id="4" name="4 Marcador de pie de página"/>
          <p:cNvSpPr>
            <a:spLocks noGrp="1"/>
          </p:cNvSpPr>
          <p:nvPr>
            <p:ph type="ftr" sz="quarter" idx="11"/>
          </p:nvPr>
        </p:nvSpPr>
        <p:spPr/>
        <p:txBody>
          <a:bodyPr/>
          <a:lstStyle>
            <a:lvl1pPr>
              <a:defRPr/>
            </a:lvl1pPr>
          </a:lstStyle>
          <a:p>
            <a:pPr>
              <a:defRPr/>
            </a:pPr>
            <a:endParaRPr lang="es-ES"/>
          </a:p>
        </p:txBody>
      </p:sp>
      <p:sp>
        <p:nvSpPr>
          <p:cNvPr id="5" name="5 Marcador de número de diapositiva"/>
          <p:cNvSpPr>
            <a:spLocks noGrp="1"/>
          </p:cNvSpPr>
          <p:nvPr>
            <p:ph type="sldNum" sz="quarter" idx="12"/>
          </p:nvPr>
        </p:nvSpPr>
        <p:spPr/>
        <p:txBody>
          <a:bodyPr/>
          <a:lstStyle>
            <a:lvl1pPr>
              <a:defRPr/>
            </a:lvl1pPr>
          </a:lstStyle>
          <a:p>
            <a:pPr>
              <a:defRPr/>
            </a:pPr>
            <a:fld id="{62C9E6CE-D569-4DD3-B87A-19C81B09DC63}" type="slidenum">
              <a:rPr lang="es-ES"/>
            </a:fld>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defRPr/>
            </a:lvl1pPr>
          </a:lstStyle>
          <a:p>
            <a:pPr>
              <a:defRPr/>
            </a:pPr>
            <a:fld id="{D6F75D47-D64A-417E-BBD7-5E46F6652DA6}" type="datetimeFigureOut">
              <a:rPr lang="es-ES"/>
            </a:fld>
            <a:endParaRPr lang="es-ES" dirty="0"/>
          </a:p>
        </p:txBody>
      </p:sp>
      <p:sp>
        <p:nvSpPr>
          <p:cNvPr id="3" name="4 Marcador de pie de página"/>
          <p:cNvSpPr>
            <a:spLocks noGrp="1"/>
          </p:cNvSpPr>
          <p:nvPr>
            <p:ph type="ftr" sz="quarter" idx="11"/>
          </p:nvPr>
        </p:nvSpPr>
        <p:spPr/>
        <p:txBody>
          <a:bodyPr/>
          <a:lstStyle>
            <a:lvl1pPr>
              <a:defRPr/>
            </a:lvl1pPr>
          </a:lstStyle>
          <a:p>
            <a:pPr>
              <a:defRPr/>
            </a:pPr>
            <a:endParaRPr lang="es-ES"/>
          </a:p>
        </p:txBody>
      </p:sp>
      <p:sp>
        <p:nvSpPr>
          <p:cNvPr id="4" name="5 Marcador de número de diapositiva"/>
          <p:cNvSpPr>
            <a:spLocks noGrp="1"/>
          </p:cNvSpPr>
          <p:nvPr>
            <p:ph type="sldNum" sz="quarter" idx="12"/>
          </p:nvPr>
        </p:nvSpPr>
        <p:spPr/>
        <p:txBody>
          <a:bodyPr/>
          <a:lstStyle>
            <a:lvl1pPr>
              <a:defRPr/>
            </a:lvl1pPr>
          </a:lstStyle>
          <a:p>
            <a:pPr>
              <a:defRPr/>
            </a:pPr>
            <a:fld id="{C19F4E3A-2870-4E75-B7FC-53A3E13DFC8C}" type="slidenum">
              <a:rPr lang="es-ES"/>
            </a:fld>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endParaRPr lang="es-ES" smtClean="0"/>
          </a:p>
          <a:p>
            <a:pPr lvl="1"/>
            <a:r>
              <a:rPr lang="es-ES" smtClean="0"/>
              <a:t>Segundo nivel</a:t>
            </a:r>
            <a:endParaRPr lang="es-ES" smtClean="0"/>
          </a:p>
          <a:p>
            <a:pPr lvl="2"/>
            <a:r>
              <a:rPr lang="es-ES" smtClean="0"/>
              <a:t>Tercer nivel</a:t>
            </a:r>
            <a:endParaRPr lang="es-ES" smtClean="0"/>
          </a:p>
          <a:p>
            <a:pPr lvl="3"/>
            <a:r>
              <a:rPr lang="es-ES" smtClean="0"/>
              <a:t>Cuarto nivel</a:t>
            </a:r>
            <a:endParaRPr lang="es-ES" smtClean="0"/>
          </a:p>
          <a:p>
            <a:pPr lvl="4"/>
            <a:r>
              <a:rPr lang="es-ES" smtClean="0"/>
              <a:t>Quinto nivel</a:t>
            </a:r>
            <a:endParaRPr lang="es-ES"/>
          </a:p>
        </p:txBody>
      </p:sp>
      <p:sp>
        <p:nvSpPr>
          <p:cNvPr id="4" name="3 Marcador de texto"/>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endParaRPr lang="es-ES" smtClean="0"/>
          </a:p>
        </p:txBody>
      </p:sp>
      <p:sp>
        <p:nvSpPr>
          <p:cNvPr id="5" name="3 Marcador de fecha"/>
          <p:cNvSpPr>
            <a:spLocks noGrp="1"/>
          </p:cNvSpPr>
          <p:nvPr>
            <p:ph type="dt" sz="half" idx="10"/>
          </p:nvPr>
        </p:nvSpPr>
        <p:spPr/>
        <p:txBody>
          <a:bodyPr/>
          <a:lstStyle>
            <a:lvl1pPr>
              <a:defRPr/>
            </a:lvl1pPr>
          </a:lstStyle>
          <a:p>
            <a:pPr>
              <a:defRPr/>
            </a:pPr>
            <a:fld id="{025ED80E-72F0-4F85-AE95-19F5EB83F3D1}" type="datetimeFigureOut">
              <a:rPr lang="es-ES"/>
            </a:fld>
            <a:endParaRPr lang="es-ES" dirty="0"/>
          </a:p>
        </p:txBody>
      </p:sp>
      <p:sp>
        <p:nvSpPr>
          <p:cNvPr id="6" name="4 Marcador de pie de página"/>
          <p:cNvSpPr>
            <a:spLocks noGrp="1"/>
          </p:cNvSpPr>
          <p:nvPr>
            <p:ph type="ftr" sz="quarter" idx="11"/>
          </p:nvPr>
        </p:nvSpPr>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p:txBody>
          <a:bodyPr/>
          <a:lstStyle>
            <a:lvl1pPr>
              <a:defRPr/>
            </a:lvl1pPr>
          </a:lstStyle>
          <a:p>
            <a:pPr>
              <a:defRPr/>
            </a:pPr>
            <a:fld id="{B38FA81F-6A29-4B36-8163-215EEB7D05F3}" type="slidenum">
              <a:rPr lang="es-ES"/>
            </a:fld>
            <a:endParaRPr lang="es-E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dirty="0"/>
          </a:p>
        </p:txBody>
      </p:sp>
      <p:sp>
        <p:nvSpPr>
          <p:cNvPr id="4" name="3 Marcador de texto"/>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endParaRPr lang="es-ES" smtClean="0"/>
          </a:p>
        </p:txBody>
      </p:sp>
      <p:sp>
        <p:nvSpPr>
          <p:cNvPr id="5" name="3 Marcador de fecha"/>
          <p:cNvSpPr>
            <a:spLocks noGrp="1"/>
          </p:cNvSpPr>
          <p:nvPr>
            <p:ph type="dt" sz="half" idx="10"/>
          </p:nvPr>
        </p:nvSpPr>
        <p:spPr/>
        <p:txBody>
          <a:bodyPr/>
          <a:lstStyle>
            <a:lvl1pPr>
              <a:defRPr/>
            </a:lvl1pPr>
          </a:lstStyle>
          <a:p>
            <a:pPr>
              <a:defRPr/>
            </a:pPr>
            <a:fld id="{32BB56C0-C355-4D69-8EE1-462693381D03}" type="datetimeFigureOut">
              <a:rPr lang="es-ES"/>
            </a:fld>
            <a:endParaRPr lang="es-ES" dirty="0"/>
          </a:p>
        </p:txBody>
      </p:sp>
      <p:sp>
        <p:nvSpPr>
          <p:cNvPr id="6" name="4 Marcador de pie de página"/>
          <p:cNvSpPr>
            <a:spLocks noGrp="1"/>
          </p:cNvSpPr>
          <p:nvPr>
            <p:ph type="ftr" sz="quarter" idx="11"/>
          </p:nvPr>
        </p:nvSpPr>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p:txBody>
          <a:bodyPr/>
          <a:lstStyle>
            <a:lvl1pPr>
              <a:defRPr/>
            </a:lvl1pPr>
          </a:lstStyle>
          <a:p>
            <a:pPr>
              <a:defRPr/>
            </a:pPr>
            <a:fld id="{7E949039-936A-4825-A375-100B39ABAC44}" type="slidenum">
              <a:rPr lang="es-ES"/>
            </a:fld>
            <a:endParaRPr lang="es-E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
        <p:nvSpPr>
          <p:cNvPr id="1026" name="1 Marcador de título"/>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s-ES" smtClean="0"/>
              <a:t>Haga clic para modificar el estilo de título del patrón</a:t>
            </a:r>
            <a:endParaRPr lang="es-ES" smtClean="0"/>
          </a:p>
        </p:txBody>
      </p:sp>
      <p:sp>
        <p:nvSpPr>
          <p:cNvPr id="1027" name="2 Marcador de texto"/>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s-ES" dirty="0" smtClean="0"/>
              <a:t>Haga clic para modificar el estilo de texto del patrón</a:t>
            </a:r>
            <a:endParaRPr lang="es-ES" dirty="0" smtClean="0"/>
          </a:p>
          <a:p>
            <a:pPr lvl="1"/>
            <a:r>
              <a:rPr lang="es-ES" dirty="0" smtClean="0"/>
              <a:t>Segundo nivel</a:t>
            </a:r>
            <a:endParaRPr lang="es-ES" dirty="0" smtClean="0"/>
          </a:p>
          <a:p>
            <a:pPr lvl="2"/>
            <a:r>
              <a:rPr lang="es-ES" dirty="0" smtClean="0"/>
              <a:t>Tercer nivel</a:t>
            </a:r>
            <a:endParaRPr lang="es-ES" dirty="0" smtClean="0"/>
          </a:p>
          <a:p>
            <a:pPr lvl="3"/>
            <a:r>
              <a:rPr lang="es-ES" dirty="0" smtClean="0"/>
              <a:t>Cuarto nivel</a:t>
            </a:r>
            <a:endParaRPr lang="es-ES" dirty="0" smtClean="0"/>
          </a:p>
          <a:p>
            <a:pPr lvl="4"/>
            <a:r>
              <a:rPr lang="es-ES" dirty="0" smtClean="0"/>
              <a:t>Quinto nivel</a:t>
            </a:r>
            <a:endParaRPr lang="es-ES" dirty="0" smtClean="0"/>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8AF8D48B-D3D8-4094-B1C8-DE97AF1685E5}" type="datetimeFigureOut">
              <a:rPr lang="es-ES"/>
            </a:fld>
            <a:endParaRPr lang="es-ES"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defRPr>
            </a:lvl1pPr>
          </a:lstStyle>
          <a:p>
            <a:pPr>
              <a:defRPr/>
            </a:pPr>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13B30309-5595-4102-810D-010CA8147AC4}" type="slidenum">
              <a:rPr lang="es-ES"/>
            </a:fld>
            <a:endParaRPr lang="es-E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0.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1.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4.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5.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8.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9.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0.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1.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stretch>
            <a:fillRect/>
          </a:stretch>
        </a:blipFill>
        <a:effectLst/>
      </p:bgPr>
    </p:bg>
    <p:spTree>
      <p:nvGrpSpPr>
        <p:cNvPr id="1" name=""/>
        <p:cNvGrpSpPr/>
        <p:nvPr/>
      </p:nvGrpSpPr>
      <p:grpSpPr>
        <a:xfrm>
          <a:off x="0" y="0"/>
          <a:ext cx="0" cy="0"/>
          <a:chOff x="0" y="0"/>
          <a:chExt cx="0" cy="0"/>
        </a:xfrm>
      </p:grpSpPr>
      <p:sp>
        <p:nvSpPr>
          <p:cNvPr id="4" name="1 Título"/>
          <p:cNvSpPr txBox="1"/>
          <p:nvPr/>
        </p:nvSpPr>
        <p:spPr>
          <a:xfrm>
            <a:off x="398463" y="628650"/>
            <a:ext cx="4521200" cy="863600"/>
          </a:xfrm>
          <a:prstGeom prst="rect">
            <a:avLst/>
          </a:prstGeom>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ts val="5765"/>
              </a:lnSpc>
            </a:pPr>
            <a:endParaRPr lang="es-HN" sz="3200" dirty="0">
              <a:solidFill>
                <a:srgbClr val="0EB1E7"/>
              </a:solidFill>
              <a:latin typeface="微软雅黑" panose="020B0503020204020204" pitchFamily="34" charset="-122"/>
              <a:ea typeface="微软雅黑" panose="020B0503020204020204" pitchFamily="34" charset="-122"/>
            </a:endParaRPr>
          </a:p>
        </p:txBody>
      </p:sp>
      <p:sp>
        <p:nvSpPr>
          <p:cNvPr id="5" name="2 Marcador de contenido"/>
          <p:cNvSpPr txBox="1"/>
          <p:nvPr/>
        </p:nvSpPr>
        <p:spPr>
          <a:xfrm>
            <a:off x="6149340" y="5457190"/>
            <a:ext cx="1891030" cy="504190"/>
          </a:xfrm>
          <a:prstGeom prst="rect">
            <a:avLst/>
          </a:prstGeom>
        </p:spPr>
        <p:txBody>
          <a:bodyPr>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just" fontAlgn="auto">
              <a:spcAft>
                <a:spcPts val="0"/>
              </a:spcAft>
              <a:defRPr/>
            </a:pPr>
            <a:r>
              <a:rPr lang="zh-CN" alt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汇报人： 齐传凯</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just" fontAlgn="auto">
              <a:spcAft>
                <a:spcPts val="0"/>
              </a:spcAft>
              <a:defRPr/>
            </a:pPr>
            <a:r>
              <a:rPr lang="en-US" altLang="zh-CN"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2018</a:t>
            </a:r>
            <a:r>
              <a:rPr lang="zh-CN" alt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年 </a:t>
            </a:r>
            <a:r>
              <a:rPr lang="en-US" altLang="zh-CN"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12</a:t>
            </a:r>
            <a:r>
              <a:rPr lang="zh-CN" alt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月</a:t>
            </a:r>
            <a:r>
              <a:rPr lang="en-US" altLang="zh-CN"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12</a:t>
            </a:r>
            <a:r>
              <a:rPr lang="zh-CN" alt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日</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just" fontAlgn="auto">
              <a:spcAft>
                <a:spcPts val="0"/>
              </a:spcAft>
              <a:defRPr/>
            </a:pP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1 Título"/>
          <p:cNvSpPr txBox="1"/>
          <p:nvPr/>
        </p:nvSpPr>
        <p:spPr>
          <a:xfrm>
            <a:off x="398780" y="748030"/>
            <a:ext cx="4524375" cy="1463675"/>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lnSpc>
                <a:spcPts val="5760"/>
              </a:lnSpc>
              <a:spcBef>
                <a:spcPts val="0"/>
              </a:spcBef>
              <a:spcAft>
                <a:spcPts val="0"/>
              </a:spcAft>
              <a:defRPr/>
            </a:pPr>
            <a:endParaRPr lang="zh-CN" altLang="en-US" sz="3200" dirty="0" smtClean="0">
              <a:solidFill>
                <a:srgbClr val="0099FF"/>
              </a:solidFill>
              <a:latin typeface="微软雅黑" panose="020B0503020204020204" pitchFamily="34" charset="-122"/>
              <a:ea typeface="微软雅黑" panose="020B0503020204020204" pitchFamily="34" charset="-122"/>
            </a:endParaRPr>
          </a:p>
          <a:p>
            <a:pPr algn="l" fontAlgn="auto">
              <a:lnSpc>
                <a:spcPts val="5760"/>
              </a:lnSpc>
              <a:spcBef>
                <a:spcPts val="0"/>
              </a:spcBef>
              <a:spcAft>
                <a:spcPts val="0"/>
              </a:spcAft>
              <a:defRPr/>
            </a:pPr>
            <a:r>
              <a:rPr lang="zh-CN" altLang="en-US" dirty="0" smtClean="0">
                <a:solidFill>
                  <a:srgbClr val="0099FF"/>
                </a:solidFill>
                <a:latin typeface="微软雅黑" panose="020B0503020204020204" pitchFamily="34" charset="-122"/>
                <a:ea typeface="微软雅黑" panose="020B0503020204020204" pitchFamily="34" charset="-122"/>
              </a:rPr>
              <a:t>  循环神经网络</a:t>
            </a:r>
            <a:endParaRPr lang="zh-CN" altLang="en-US" dirty="0" smtClean="0">
              <a:solidFill>
                <a:srgbClr val="0099FF"/>
              </a:solidFill>
              <a:latin typeface="微软雅黑" panose="020B0503020204020204" pitchFamily="34" charset="-122"/>
              <a:ea typeface="微软雅黑" panose="020B0503020204020204" pitchFamily="34" charset="-122"/>
            </a:endParaRPr>
          </a:p>
          <a:p>
            <a:pPr algn="l" fontAlgn="auto">
              <a:lnSpc>
                <a:spcPts val="5760"/>
              </a:lnSpc>
              <a:spcBef>
                <a:spcPts val="0"/>
              </a:spcBef>
              <a:spcAft>
                <a:spcPts val="0"/>
              </a:spcAft>
              <a:defRPr/>
            </a:pPr>
            <a:r>
              <a:rPr lang="zh-CN" altLang="en-US" sz="2400" dirty="0" smtClean="0">
                <a:solidFill>
                  <a:srgbClr val="0099FF"/>
                </a:solidFill>
                <a:latin typeface="微软雅黑" panose="020B0503020204020204" pitchFamily="34" charset="-122"/>
                <a:ea typeface="微软雅黑" panose="020B0503020204020204" pitchFamily="34" charset="-122"/>
              </a:rPr>
              <a:t>（recurrent neural network）</a:t>
            </a:r>
            <a:endParaRPr lang="zh-CN" altLang="en-US" dirty="0" smtClean="0">
              <a:solidFill>
                <a:srgbClr val="0099FF"/>
              </a:solidFill>
              <a:latin typeface="微软雅黑" panose="020B0503020204020204" pitchFamily="34" charset="-122"/>
              <a:ea typeface="微软雅黑" panose="020B0503020204020204" pitchFamily="34" charset="-122"/>
            </a:endParaRPr>
          </a:p>
          <a:p>
            <a:pPr algn="l" fontAlgn="auto">
              <a:lnSpc>
                <a:spcPts val="5760"/>
              </a:lnSpc>
              <a:spcBef>
                <a:spcPts val="0"/>
              </a:spcBef>
              <a:spcAft>
                <a:spcPts val="0"/>
              </a:spcAft>
              <a:defRPr/>
            </a:pPr>
            <a:endParaRPr lang="zh-CN" altLang="en-US" dirty="0" smtClean="0">
              <a:solidFill>
                <a:srgbClr val="0099FF"/>
              </a:solidFill>
              <a:latin typeface="微软雅黑" panose="020B0503020204020204" pitchFamily="34" charset="-122"/>
              <a:ea typeface="微软雅黑" panose="020B0503020204020204" pitchFamily="34" charset="-122"/>
            </a:endParaRPr>
          </a:p>
        </p:txBody>
      </p:sp>
      <p:pic>
        <p:nvPicPr>
          <p:cNvPr id="13321" name="Imagen 4" descr="C:\Users\Design\Documents\Edu\Product Launch\icons\applica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13" y="2428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27" name="Grupo 15"/>
          <p:cNvGrpSpPr/>
          <p:nvPr/>
        </p:nvGrpSpPr>
        <p:grpSpPr bwMode="auto">
          <a:xfrm>
            <a:off x="4919663" y="358776"/>
            <a:ext cx="3835400" cy="3403600"/>
            <a:chOff x="3169" y="185"/>
            <a:chExt cx="2416" cy="2144"/>
          </a:xfrm>
        </p:grpSpPr>
        <p:sp>
          <p:nvSpPr>
            <p:cNvPr id="9" name="8 Rectángulo"/>
            <p:cNvSpPr/>
            <p:nvPr/>
          </p:nvSpPr>
          <p:spPr>
            <a:xfrm>
              <a:off x="3334" y="396"/>
              <a:ext cx="2086" cy="1361"/>
            </a:xfrm>
            <a:prstGeom prst="rect">
              <a:avLst/>
            </a:prstGeom>
            <a:gradFill>
              <a:gsLst>
                <a:gs pos="0">
                  <a:schemeClr val="tx1">
                    <a:lumMod val="65000"/>
                    <a:lumOff val="35000"/>
                  </a:schemeClr>
                </a:gs>
                <a:gs pos="80000">
                  <a:schemeClr val="tx1">
                    <a:lumMod val="75000"/>
                    <a:lumOff val="25000"/>
                  </a:schemeClr>
                </a:gs>
                <a:gs pos="100000">
                  <a:schemeClr val="dk1">
                    <a:shade val="94000"/>
                    <a:satMod val="135000"/>
                  </a:schemeClr>
                </a:gs>
              </a:gsLst>
            </a:gradFill>
          </p:spPr>
          <p:style>
            <a:lnRef idx="0">
              <a:schemeClr val="dk1"/>
            </a:lnRef>
            <a:fillRef idx="3">
              <a:schemeClr val="dk1"/>
            </a:fillRef>
            <a:effectRef idx="3">
              <a:schemeClr val="dk1"/>
            </a:effectRef>
            <a:fontRef idx="minor">
              <a:schemeClr val="lt1"/>
            </a:fontRef>
          </p:style>
          <p:txBody>
            <a:bodyPr anchor="ctr"/>
            <a:lstStyle/>
            <a:p>
              <a:pPr algn="ctr" fontAlgn="auto">
                <a:spcBef>
                  <a:spcPts val="0"/>
                </a:spcBef>
                <a:spcAft>
                  <a:spcPts val="0"/>
                </a:spcAft>
                <a:defRPr/>
              </a:pPr>
              <a:endParaRPr lang="es-ES"/>
            </a:p>
          </p:txBody>
        </p:sp>
        <p:pic>
          <p:nvPicPr>
            <p:cNvPr id="13323" name="Imagen 2" descr="C:\Users\Design\Documents\Edu\Product Launch\LC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9" y="185"/>
              <a:ext cx="2416"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9 CuadroTexto">
              <a:hlinkClick r:id="" action="ppaction://hlinkshowjump?jump=nextslide"/>
            </p:cNvPr>
            <p:cNvSpPr txBox="1">
              <a:spLocks noChangeArrowheads="1"/>
            </p:cNvSpPr>
            <p:nvPr/>
          </p:nvSpPr>
          <p:spPr bwMode="auto">
            <a:xfrm>
              <a:off x="3833" y="1066"/>
              <a:ext cx="103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HN" b="1" dirty="0">
                  <a:solidFill>
                    <a:schemeClr val="bg1"/>
                  </a:solidFill>
                  <a:latin typeface="Rockwell" panose="02010600030101010101" pitchFamily="18" charset="0"/>
                </a:rPr>
                <a:t>START HERE</a:t>
              </a:r>
              <a:endParaRPr lang="es-ES" b="1" dirty="0">
                <a:solidFill>
                  <a:schemeClr val="bg1"/>
                </a:solidFill>
                <a:latin typeface="Rockwell" panose="02010600030101010101" pitchFamily="18" charset="0"/>
              </a:endParaRPr>
            </a:p>
          </p:txBody>
        </p:sp>
        <p:pic>
          <p:nvPicPr>
            <p:cNvPr id="13326" name="Imagen 3" descr="C:\Users\Design\Documents\Edu\Product Launch\magic_wan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6" y="82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29 CuadroTexto"/>
          <p:cNvSpPr txBox="1">
            <a:spLocks noChangeArrowheads="1"/>
          </p:cNvSpPr>
          <p:nvPr/>
        </p:nvSpPr>
        <p:spPr bwMode="auto">
          <a:xfrm>
            <a:off x="4217988" y="6194425"/>
            <a:ext cx="24701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s-ES" sz="1000" b="1" dirty="0">
                <a:solidFill>
                  <a:srgbClr val="0EB1E7"/>
                </a:solidFill>
              </a:rPr>
              <a:t>9</a:t>
            </a:r>
            <a:endParaRPr lang="en-US" altLang="es-ES" sz="1000" b="1" dirty="0">
              <a:solidFill>
                <a:srgbClr val="0EB1E7"/>
              </a:solidFill>
            </a:endParaRPr>
          </a:p>
        </p:txBody>
      </p:sp>
      <p:sp>
        <p:nvSpPr>
          <p:cNvPr id="72"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22313" y="426720"/>
            <a:ext cx="3167063" cy="337185"/>
          </a:xfrm>
          <a:prstGeom prst="rect">
            <a:avLst/>
          </a:prstGeom>
          <a:solidFill>
            <a:srgbClr val="00B0F0"/>
          </a:solidFill>
          <a:ln>
            <a:noFill/>
          </a:ln>
        </p:spPr>
        <p:txBody>
          <a:bodyPr anchor="ctr">
            <a:spAutoFit/>
          </a:bodyPr>
          <a:lstStyle/>
          <a:p>
            <a:pPr algn="ctr"/>
            <a:r>
              <a:rPr lang="zh-CN" altLang="en-US" sz="1600" dirty="0">
                <a:solidFill>
                  <a:srgbClr val="FFFFFF"/>
                </a:solidFill>
                <a:latin typeface="微软雅黑" panose="020B0503020204020204" pitchFamily="34" charset="-122"/>
                <a:ea typeface="微软雅黑" panose="020B0503020204020204" pitchFamily="34" charset="-122"/>
              </a:rPr>
              <a:t>不同类型</a:t>
            </a:r>
            <a:r>
              <a:rPr lang="en-US" altLang="zh-CN" sz="1600" dirty="0">
                <a:solidFill>
                  <a:srgbClr val="FFFFFF"/>
                </a:solidFill>
                <a:latin typeface="微软雅黑" panose="020B0503020204020204" pitchFamily="34" charset="-122"/>
                <a:ea typeface="微软雅黑" panose="020B0503020204020204" pitchFamily="34" charset="-122"/>
              </a:rPr>
              <a:t>RNN</a:t>
            </a:r>
            <a:endParaRPr lang="en-US" altLang="zh-CN" sz="1600" dirty="0">
              <a:solidFill>
                <a:srgbClr val="FFFFFF"/>
              </a:solidFill>
              <a:latin typeface="微软雅黑" panose="020B0503020204020204" pitchFamily="34" charset="-122"/>
              <a:ea typeface="微软雅黑" panose="020B0503020204020204" pitchFamily="34" charset="-122"/>
            </a:endParaRPr>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3</a:t>
            </a:r>
            <a:endParaRPr lang="en-US" altLang="zh-CN"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956945" y="1786890"/>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559560" y="709295"/>
            <a:ext cx="5316855" cy="1291590"/>
          </a:xfrm>
          <a:prstGeom prst="rect">
            <a:avLst/>
          </a:prstGeom>
          <a:noFill/>
        </p:spPr>
        <p:txBody>
          <a:bodyPr wrap="square" rtlCol="0">
            <a:spAutoFit/>
          </a:bodyPr>
          <a:p>
            <a:r>
              <a:rPr lang="en-US" altLang="zh-CN" sz="2400"/>
              <a:t>2</a:t>
            </a:r>
            <a:r>
              <a:rPr lang="zh-CN" altLang="en-US" sz="2400"/>
              <a:t>、深层双向</a:t>
            </a:r>
            <a:r>
              <a:rPr lang="en-US" altLang="zh-CN" sz="2400"/>
              <a:t>RNN</a:t>
            </a:r>
            <a:endParaRPr lang="en-US" altLang="zh-CN"/>
          </a:p>
          <a:p>
            <a:r>
              <a:rPr lang="zh-CN" altLang="en-US"/>
              <a:t>        与双向</a:t>
            </a:r>
            <a:r>
              <a:rPr lang="en-US" altLang="zh-CN"/>
              <a:t>RNN</a:t>
            </a:r>
            <a:r>
              <a:rPr lang="zh-CN" altLang="en-US"/>
              <a:t>的区别是每一步或者每个时间点，我们设定多层结构。</a:t>
            </a:r>
            <a:endParaRPr lang="zh-CN" altLang="en-US"/>
          </a:p>
          <a:p>
            <a:endParaRPr lang="zh-CN" altLang="en-US"/>
          </a:p>
        </p:txBody>
      </p:sp>
      <p:pic>
        <p:nvPicPr>
          <p:cNvPr id="3" name="图片 2"/>
          <p:cNvPicPr>
            <a:picLocks noChangeAspect="1"/>
          </p:cNvPicPr>
          <p:nvPr/>
        </p:nvPicPr>
        <p:blipFill>
          <a:blip r:embed="rId7"/>
          <a:stretch>
            <a:fillRect/>
          </a:stretch>
        </p:blipFill>
        <p:spPr>
          <a:xfrm>
            <a:off x="924560" y="1904365"/>
            <a:ext cx="7294880" cy="342582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29 CuadroTexto"/>
          <p:cNvSpPr txBox="1">
            <a:spLocks noChangeArrowheads="1"/>
          </p:cNvSpPr>
          <p:nvPr/>
        </p:nvSpPr>
        <p:spPr bwMode="auto">
          <a:xfrm>
            <a:off x="4217988" y="6194425"/>
            <a:ext cx="31115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s-ES" sz="1000" b="1" dirty="0">
                <a:solidFill>
                  <a:srgbClr val="0EB1E7"/>
                </a:solidFill>
              </a:rPr>
              <a:t>10</a:t>
            </a:r>
            <a:endParaRPr lang="en-US" altLang="es-ES" sz="1000" b="1" dirty="0">
              <a:solidFill>
                <a:srgbClr val="0EB1E7"/>
              </a:solidFill>
            </a:endParaRPr>
          </a:p>
        </p:txBody>
      </p:sp>
      <p:sp>
        <p:nvSpPr>
          <p:cNvPr id="72"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22313" y="426720"/>
            <a:ext cx="3167063" cy="337185"/>
          </a:xfrm>
          <a:prstGeom prst="rect">
            <a:avLst/>
          </a:prstGeom>
          <a:solidFill>
            <a:srgbClr val="00B0F0"/>
          </a:solidFill>
          <a:ln>
            <a:noFill/>
          </a:ln>
        </p:spPr>
        <p:txBody>
          <a:bodyPr anchor="ctr">
            <a:spAutoFit/>
          </a:bodyPr>
          <a:lstStyle/>
          <a:p>
            <a:pPr algn="ctr"/>
            <a:r>
              <a:rPr lang="en-US" altLang="zh-CN" sz="1600" dirty="0">
                <a:solidFill>
                  <a:srgbClr val="FFFFFF"/>
                </a:solidFill>
                <a:latin typeface="微软雅黑" panose="020B0503020204020204" pitchFamily="34" charset="-122"/>
                <a:ea typeface="微软雅黑" panose="020B0503020204020204" pitchFamily="34" charset="-122"/>
              </a:rPr>
              <a:t>RNN</a:t>
            </a:r>
            <a:r>
              <a:rPr lang="zh-CN" altLang="en-US" sz="1600" dirty="0">
                <a:solidFill>
                  <a:srgbClr val="FFFFFF"/>
                </a:solidFill>
                <a:latin typeface="微软雅黑" panose="020B0503020204020204" pitchFamily="34" charset="-122"/>
                <a:ea typeface="微软雅黑" panose="020B0503020204020204" pitchFamily="34" charset="-122"/>
              </a:rPr>
              <a:t>与</a:t>
            </a:r>
            <a:r>
              <a:rPr lang="en-US" altLang="zh-CN" sz="1600" dirty="0">
                <a:solidFill>
                  <a:srgbClr val="FFFFFF"/>
                </a:solidFill>
                <a:latin typeface="微软雅黑" panose="020B0503020204020204" pitchFamily="34" charset="-122"/>
                <a:ea typeface="微软雅黑" panose="020B0503020204020204" pitchFamily="34" charset="-122"/>
              </a:rPr>
              <a:t>BPTT</a:t>
            </a:r>
            <a:r>
              <a:rPr lang="zh-CN" altLang="en-US" sz="1600" dirty="0">
                <a:solidFill>
                  <a:srgbClr val="FFFFFF"/>
                </a:solidFill>
                <a:latin typeface="微软雅黑" panose="020B0503020204020204" pitchFamily="34" charset="-122"/>
                <a:ea typeface="微软雅黑" panose="020B0503020204020204" pitchFamily="34" charset="-122"/>
              </a:rPr>
              <a:t>算法</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4</a:t>
            </a:r>
            <a:endParaRPr lang="en-US" altLang="zh-CN"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956945" y="1786890"/>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559560" y="718185"/>
            <a:ext cx="5316855" cy="922020"/>
          </a:xfrm>
          <a:prstGeom prst="rect">
            <a:avLst/>
          </a:prstGeom>
          <a:noFill/>
        </p:spPr>
        <p:txBody>
          <a:bodyPr wrap="square" rtlCol="0">
            <a:spAutoFit/>
          </a:bodyPr>
          <a:p>
            <a:r>
              <a:rPr lang="en-US" altLang="zh-CN"/>
              <a:t>      MLP</a:t>
            </a:r>
            <a:r>
              <a:rPr lang="zh-CN" altLang="en-US"/>
              <a:t>（</a:t>
            </a:r>
            <a:r>
              <a:rPr lang="en-US" altLang="zh-CN"/>
              <a:t>DNN</a:t>
            </a:r>
            <a:r>
              <a:rPr lang="zh-CN" altLang="en-US"/>
              <a:t>）和</a:t>
            </a:r>
            <a:r>
              <a:rPr lang="en-US" altLang="zh-CN"/>
              <a:t>CNN</a:t>
            </a:r>
            <a:r>
              <a:rPr lang="zh-CN" altLang="en-US"/>
              <a:t>都是用的</a:t>
            </a:r>
            <a:r>
              <a:rPr lang="en-US" altLang="zh-CN"/>
              <a:t>BP</a:t>
            </a:r>
            <a:r>
              <a:rPr lang="zh-CN" altLang="en-US"/>
              <a:t>算法求偏导，</a:t>
            </a:r>
            <a:r>
              <a:rPr lang="en-US" altLang="zh-CN"/>
              <a:t>BPTT</a:t>
            </a:r>
            <a:r>
              <a:rPr lang="zh-CN" altLang="en-US"/>
              <a:t>与</a:t>
            </a:r>
            <a:r>
              <a:rPr lang="en-US" altLang="zh-CN"/>
              <a:t>BP</a:t>
            </a:r>
            <a:r>
              <a:rPr lang="zh-CN" altLang="en-US"/>
              <a:t>的思路是一样的，只不过与步骤和时间</a:t>
            </a:r>
            <a:r>
              <a:rPr lang="en-US" altLang="zh-CN"/>
              <a:t>t</a:t>
            </a:r>
            <a:r>
              <a:rPr lang="zh-CN" altLang="en-US"/>
              <a:t>都有关系。（反向传播）</a:t>
            </a:r>
            <a:endParaRPr lang="zh-CN" altLang="en-US"/>
          </a:p>
        </p:txBody>
      </p:sp>
      <p:pic>
        <p:nvPicPr>
          <p:cNvPr id="4" name="图片 3"/>
          <p:cNvPicPr>
            <a:picLocks noChangeAspect="1"/>
          </p:cNvPicPr>
          <p:nvPr/>
        </p:nvPicPr>
        <p:blipFill>
          <a:blip r:embed="rId7"/>
          <a:stretch>
            <a:fillRect/>
          </a:stretch>
        </p:blipFill>
        <p:spPr>
          <a:xfrm>
            <a:off x="1022350" y="1927225"/>
            <a:ext cx="6757035" cy="354266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29 CuadroTexto"/>
          <p:cNvSpPr txBox="1">
            <a:spLocks noChangeArrowheads="1"/>
          </p:cNvSpPr>
          <p:nvPr/>
        </p:nvSpPr>
        <p:spPr bwMode="auto">
          <a:xfrm>
            <a:off x="4225608" y="6194425"/>
            <a:ext cx="31115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s-ES" sz="1000" b="1" dirty="0">
                <a:solidFill>
                  <a:srgbClr val="0EB1E7"/>
                </a:solidFill>
              </a:rPr>
              <a:t>11</a:t>
            </a:r>
            <a:endParaRPr lang="en-US" altLang="es-ES" sz="1000" b="1" dirty="0">
              <a:solidFill>
                <a:srgbClr val="0EB1E7"/>
              </a:solidFill>
            </a:endParaRPr>
          </a:p>
        </p:txBody>
      </p:sp>
      <p:sp>
        <p:nvSpPr>
          <p:cNvPr id="72"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22313" y="426720"/>
            <a:ext cx="3167063" cy="337185"/>
          </a:xfrm>
          <a:prstGeom prst="rect">
            <a:avLst/>
          </a:prstGeom>
          <a:solidFill>
            <a:srgbClr val="00B0F0"/>
          </a:solidFill>
          <a:ln>
            <a:noFill/>
          </a:ln>
        </p:spPr>
        <p:txBody>
          <a:bodyPr anchor="ctr">
            <a:spAutoFit/>
          </a:bodyPr>
          <a:lstStyle/>
          <a:p>
            <a:pPr algn="ctr"/>
            <a:r>
              <a:rPr lang="en-US" altLang="zh-CN" sz="1600" dirty="0">
                <a:solidFill>
                  <a:srgbClr val="FFFFFF"/>
                </a:solidFill>
                <a:latin typeface="微软雅黑" panose="020B0503020204020204" pitchFamily="34" charset="-122"/>
                <a:ea typeface="微软雅黑" panose="020B0503020204020204" pitchFamily="34" charset="-122"/>
              </a:rPr>
              <a:t>RNN</a:t>
            </a:r>
            <a:r>
              <a:rPr lang="zh-CN" altLang="en-US" sz="1600" dirty="0">
                <a:solidFill>
                  <a:srgbClr val="FFFFFF"/>
                </a:solidFill>
                <a:latin typeface="微软雅黑" panose="020B0503020204020204" pitchFamily="34" charset="-122"/>
                <a:ea typeface="微软雅黑" panose="020B0503020204020204" pitchFamily="34" charset="-122"/>
              </a:rPr>
              <a:t>与</a:t>
            </a:r>
            <a:r>
              <a:rPr lang="en-US" altLang="zh-CN" sz="1600" dirty="0">
                <a:solidFill>
                  <a:srgbClr val="FFFFFF"/>
                </a:solidFill>
                <a:latin typeface="微软雅黑" panose="020B0503020204020204" pitchFamily="34" charset="-122"/>
                <a:ea typeface="微软雅黑" panose="020B0503020204020204" pitchFamily="34" charset="-122"/>
              </a:rPr>
              <a:t>BPTT</a:t>
            </a:r>
            <a:r>
              <a:rPr lang="zh-CN" altLang="en-US" sz="1600" dirty="0">
                <a:solidFill>
                  <a:srgbClr val="FFFFFF"/>
                </a:solidFill>
                <a:latin typeface="微软雅黑" panose="020B0503020204020204" pitchFamily="34" charset="-122"/>
                <a:ea typeface="微软雅黑" panose="020B0503020204020204" pitchFamily="34" charset="-122"/>
              </a:rPr>
              <a:t>算法</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4</a:t>
            </a:r>
            <a:endParaRPr lang="en-US" altLang="zh-CN"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982980" y="2912745"/>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7"/>
          <a:stretch>
            <a:fillRect/>
          </a:stretch>
        </p:blipFill>
        <p:spPr>
          <a:xfrm>
            <a:off x="1880870" y="644525"/>
            <a:ext cx="5654040" cy="2184400"/>
          </a:xfrm>
          <a:prstGeom prst="rect">
            <a:avLst/>
          </a:prstGeom>
        </p:spPr>
      </p:pic>
      <p:pic>
        <p:nvPicPr>
          <p:cNvPr id="6" name="图片 5"/>
          <p:cNvPicPr>
            <a:picLocks noChangeAspect="1"/>
          </p:cNvPicPr>
          <p:nvPr/>
        </p:nvPicPr>
        <p:blipFill>
          <a:blip r:embed="rId8"/>
          <a:stretch>
            <a:fillRect/>
          </a:stretch>
        </p:blipFill>
        <p:spPr>
          <a:xfrm>
            <a:off x="1525270" y="3162935"/>
            <a:ext cx="6199505" cy="225933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29 CuadroTexto"/>
          <p:cNvSpPr txBox="1">
            <a:spLocks noChangeArrowheads="1"/>
          </p:cNvSpPr>
          <p:nvPr/>
        </p:nvSpPr>
        <p:spPr bwMode="auto">
          <a:xfrm>
            <a:off x="4225608" y="6194425"/>
            <a:ext cx="31115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s-ES" sz="1000" b="1" dirty="0">
                <a:solidFill>
                  <a:srgbClr val="0EB1E7"/>
                </a:solidFill>
              </a:rPr>
              <a:t>12</a:t>
            </a:r>
            <a:endParaRPr lang="en-US" altLang="es-ES" sz="1000" b="1" dirty="0">
              <a:solidFill>
                <a:srgbClr val="0EB1E7"/>
              </a:solidFill>
            </a:endParaRPr>
          </a:p>
        </p:txBody>
      </p:sp>
      <p:sp>
        <p:nvSpPr>
          <p:cNvPr id="72"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22313" y="426720"/>
            <a:ext cx="3167063" cy="337185"/>
          </a:xfrm>
          <a:prstGeom prst="rect">
            <a:avLst/>
          </a:prstGeom>
          <a:solidFill>
            <a:srgbClr val="00B0F0"/>
          </a:solidFill>
          <a:ln>
            <a:noFill/>
          </a:ln>
        </p:spPr>
        <p:txBody>
          <a:bodyPr anchor="ctr">
            <a:spAutoFit/>
          </a:bodyPr>
          <a:lstStyle/>
          <a:p>
            <a:pPr algn="ctr"/>
            <a:r>
              <a:rPr lang="zh-CN" altLang="en-US" sz="1600" dirty="0">
                <a:solidFill>
                  <a:srgbClr val="FFFFFF"/>
                </a:solidFill>
                <a:latin typeface="微软雅黑" panose="020B0503020204020204" pitchFamily="34" charset="-122"/>
                <a:ea typeface="微软雅黑" panose="020B0503020204020204" pitchFamily="34" charset="-122"/>
              </a:rPr>
              <a:t>梯度消失问题</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4</a:t>
            </a:r>
            <a:endParaRPr lang="en-US" altLang="zh-CN"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034415" y="1934210"/>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56665" y="845820"/>
            <a:ext cx="6162040" cy="922020"/>
          </a:xfrm>
          <a:prstGeom prst="rect">
            <a:avLst/>
          </a:prstGeom>
          <a:noFill/>
        </p:spPr>
        <p:txBody>
          <a:bodyPr wrap="square" rtlCol="0">
            <a:spAutoFit/>
          </a:bodyPr>
          <a:p>
            <a:r>
              <a:rPr lang="en-US" altLang="zh-CN"/>
              <a:t>      </a:t>
            </a:r>
            <a:r>
              <a:rPr lang="zh-CN" altLang="en-US"/>
              <a:t>循环神经网络很难学习到长期的依赖 -- 在相隔数步的词之间的影响。这就会导致一些问题，因为英文句子通常被一些不是很近的词所决定，</a:t>
            </a:r>
            <a:endParaRPr lang="zh-CN" altLang="en-US"/>
          </a:p>
        </p:txBody>
      </p:sp>
      <p:pic>
        <p:nvPicPr>
          <p:cNvPr id="3" name="图片 2"/>
          <p:cNvPicPr>
            <a:picLocks noChangeAspect="1"/>
          </p:cNvPicPr>
          <p:nvPr/>
        </p:nvPicPr>
        <p:blipFill>
          <a:blip r:embed="rId7"/>
          <a:stretch>
            <a:fillRect/>
          </a:stretch>
        </p:blipFill>
        <p:spPr>
          <a:xfrm>
            <a:off x="737235" y="2261870"/>
            <a:ext cx="4004945" cy="3000375"/>
          </a:xfrm>
          <a:prstGeom prst="rect">
            <a:avLst/>
          </a:prstGeom>
        </p:spPr>
      </p:pic>
      <p:sp>
        <p:nvSpPr>
          <p:cNvPr id="7" name="文本框 6"/>
          <p:cNvSpPr txBox="1"/>
          <p:nvPr/>
        </p:nvSpPr>
        <p:spPr>
          <a:xfrm>
            <a:off x="5006340" y="2188210"/>
            <a:ext cx="3526155" cy="3784600"/>
          </a:xfrm>
          <a:prstGeom prst="rect">
            <a:avLst/>
          </a:prstGeom>
          <a:noFill/>
        </p:spPr>
        <p:txBody>
          <a:bodyPr wrap="square" rtlCol="0">
            <a:spAutoFit/>
          </a:bodyPr>
          <a:p>
            <a:r>
              <a:rPr lang="en-US" altLang="zh-CN" sz="1600"/>
              <a:t>        </a:t>
            </a:r>
            <a:r>
              <a:rPr lang="zh-CN" altLang="en-US" sz="1600"/>
              <a:t>你可以看到tanh和sigmoid函数在两端的梯度值都为0，接近于平行线。当这种情况出现时，我们就认为相应的神经元饱和了。它们的梯度为0使得前面层的梯度也为0。矩阵中存在比较小的值，多个矩阵相乘会使梯度值以指数级速度下降，最终在几步后完全消失。比较远的时刻的梯度值为0，这些时刻的状态对学习过程没有帮助，导致你无法学习到长距离依赖。消失梯度问题不仅出现在RNN中，同样也出现在深度前向神经网中。只是RNN通常比较深（例子中深度和句子长度一致），使得这个问题更加普遍</a:t>
            </a:r>
            <a:endParaRPr lang="zh-CN" altLang="en-US" sz="16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29 CuadroTexto"/>
          <p:cNvSpPr txBox="1">
            <a:spLocks noChangeArrowheads="1"/>
          </p:cNvSpPr>
          <p:nvPr/>
        </p:nvSpPr>
        <p:spPr bwMode="auto">
          <a:xfrm>
            <a:off x="4225608" y="6194425"/>
            <a:ext cx="31115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s-ES" sz="1000" b="1" dirty="0">
                <a:solidFill>
                  <a:srgbClr val="0EB1E7"/>
                </a:solidFill>
              </a:rPr>
              <a:t>13</a:t>
            </a:r>
            <a:endParaRPr lang="en-US" altLang="es-ES" sz="1000" b="1" dirty="0">
              <a:solidFill>
                <a:srgbClr val="0EB1E7"/>
              </a:solidFill>
            </a:endParaRPr>
          </a:p>
        </p:txBody>
      </p:sp>
      <p:sp>
        <p:nvSpPr>
          <p:cNvPr id="72"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22313" y="426720"/>
            <a:ext cx="3167063" cy="337185"/>
          </a:xfrm>
          <a:prstGeom prst="rect">
            <a:avLst/>
          </a:prstGeom>
          <a:solidFill>
            <a:srgbClr val="00B0F0"/>
          </a:solidFill>
          <a:ln>
            <a:noFill/>
          </a:ln>
        </p:spPr>
        <p:txBody>
          <a:bodyPr anchor="ctr">
            <a:spAutoFit/>
          </a:bodyPr>
          <a:lstStyle/>
          <a:p>
            <a:pPr algn="ctr"/>
            <a:r>
              <a:rPr lang="en-US" altLang="zh-CN" sz="1600" dirty="0">
                <a:solidFill>
                  <a:srgbClr val="FFFFFF"/>
                </a:solidFill>
                <a:latin typeface="微软雅黑" panose="020B0503020204020204" pitchFamily="34" charset="-122"/>
                <a:ea typeface="微软雅黑" panose="020B0503020204020204" pitchFamily="34" charset="-122"/>
              </a:rPr>
              <a:t>LSTM</a:t>
            </a:r>
            <a:endParaRPr lang="en-US" altLang="zh-CN" sz="1600" dirty="0">
              <a:solidFill>
                <a:srgbClr val="FFFFFF"/>
              </a:solidFill>
              <a:latin typeface="微软雅黑" panose="020B0503020204020204" pitchFamily="34" charset="-122"/>
              <a:ea typeface="微软雅黑" panose="020B0503020204020204" pitchFamily="34" charset="-122"/>
            </a:endParaRPr>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5</a:t>
            </a:r>
            <a:endParaRPr lang="en-US" altLang="zh-CN"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034415" y="1934210"/>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56665" y="845820"/>
            <a:ext cx="6162040" cy="922020"/>
          </a:xfrm>
          <a:prstGeom prst="rect">
            <a:avLst/>
          </a:prstGeom>
          <a:noFill/>
        </p:spPr>
        <p:txBody>
          <a:bodyPr wrap="square" rtlCol="0">
            <a:spAutoFit/>
          </a:bodyPr>
          <a:p>
            <a:r>
              <a:rPr lang="en-US" altLang="zh-CN"/>
              <a:t>      </a:t>
            </a:r>
            <a:r>
              <a:rPr lang="zh-CN" altLang="en-US"/>
              <a:t>LSTM（Long Short-Term Memory）是长短期记忆网络，是一种时间递归神经网络，适合于处理和预测时间序列中间隔和延迟相对较长的重要事件。</a:t>
            </a:r>
            <a:endParaRPr lang="zh-CN" altLang="en-US"/>
          </a:p>
        </p:txBody>
      </p:sp>
      <p:pic>
        <p:nvPicPr>
          <p:cNvPr id="4" name="图片 3"/>
          <p:cNvPicPr>
            <a:picLocks noChangeAspect="1"/>
          </p:cNvPicPr>
          <p:nvPr/>
        </p:nvPicPr>
        <p:blipFill>
          <a:blip r:embed="rId7"/>
          <a:stretch>
            <a:fillRect/>
          </a:stretch>
        </p:blipFill>
        <p:spPr>
          <a:xfrm>
            <a:off x="896620" y="2215515"/>
            <a:ext cx="7458075" cy="316865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29 CuadroTexto"/>
          <p:cNvSpPr txBox="1">
            <a:spLocks noChangeArrowheads="1"/>
          </p:cNvSpPr>
          <p:nvPr/>
        </p:nvSpPr>
        <p:spPr bwMode="auto">
          <a:xfrm>
            <a:off x="4225608" y="6194425"/>
            <a:ext cx="31115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s-ES" sz="1000" b="1" dirty="0">
                <a:solidFill>
                  <a:srgbClr val="0EB1E7"/>
                </a:solidFill>
              </a:rPr>
              <a:t>14</a:t>
            </a:r>
            <a:endParaRPr lang="en-US" altLang="es-ES" sz="1000" b="1" dirty="0">
              <a:solidFill>
                <a:srgbClr val="0EB1E7"/>
              </a:solidFill>
            </a:endParaRPr>
          </a:p>
        </p:txBody>
      </p:sp>
      <p:sp>
        <p:nvSpPr>
          <p:cNvPr id="72"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22313" y="426720"/>
            <a:ext cx="3167063" cy="337185"/>
          </a:xfrm>
          <a:prstGeom prst="rect">
            <a:avLst/>
          </a:prstGeom>
          <a:solidFill>
            <a:srgbClr val="00B0F0"/>
          </a:solidFill>
          <a:ln>
            <a:noFill/>
          </a:ln>
        </p:spPr>
        <p:txBody>
          <a:bodyPr anchor="ctr">
            <a:spAutoFit/>
          </a:bodyPr>
          <a:lstStyle/>
          <a:p>
            <a:pPr algn="ctr"/>
            <a:r>
              <a:rPr lang="en-US" altLang="zh-CN" sz="1600" dirty="0">
                <a:solidFill>
                  <a:srgbClr val="FFFFFF"/>
                </a:solidFill>
                <a:latin typeface="微软雅黑" panose="020B0503020204020204" pitchFamily="34" charset="-122"/>
                <a:ea typeface="微软雅黑" panose="020B0503020204020204" pitchFamily="34" charset="-122"/>
              </a:rPr>
              <a:t>LSTM</a:t>
            </a:r>
            <a:endParaRPr lang="en-US" altLang="zh-CN" sz="1600" dirty="0">
              <a:solidFill>
                <a:srgbClr val="FFFFFF"/>
              </a:solidFill>
              <a:latin typeface="微软雅黑" panose="020B0503020204020204" pitchFamily="34" charset="-122"/>
              <a:ea typeface="微软雅黑" panose="020B0503020204020204" pitchFamily="34" charset="-122"/>
            </a:endParaRPr>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5</a:t>
            </a:r>
            <a:endParaRPr lang="en-US" altLang="zh-CN"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017270" y="3489325"/>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7"/>
          <a:stretch>
            <a:fillRect/>
          </a:stretch>
        </p:blipFill>
        <p:spPr>
          <a:xfrm>
            <a:off x="1264920" y="1003935"/>
            <a:ext cx="6392545" cy="2332990"/>
          </a:xfrm>
          <a:prstGeom prst="rect">
            <a:avLst/>
          </a:prstGeom>
        </p:spPr>
      </p:pic>
      <p:pic>
        <p:nvPicPr>
          <p:cNvPr id="6" name="图片 5"/>
          <p:cNvPicPr>
            <a:picLocks noChangeAspect="1"/>
          </p:cNvPicPr>
          <p:nvPr/>
        </p:nvPicPr>
        <p:blipFill>
          <a:blip r:embed="rId8"/>
          <a:stretch>
            <a:fillRect/>
          </a:stretch>
        </p:blipFill>
        <p:spPr>
          <a:xfrm>
            <a:off x="1264920" y="3679825"/>
            <a:ext cx="6679565" cy="1276985"/>
          </a:xfrm>
          <a:prstGeom prst="rect">
            <a:avLst/>
          </a:prstGeom>
        </p:spPr>
      </p:pic>
      <p:sp>
        <p:nvSpPr>
          <p:cNvPr id="7" name="文本框 6"/>
          <p:cNvSpPr txBox="1"/>
          <p:nvPr/>
        </p:nvSpPr>
        <p:spPr>
          <a:xfrm>
            <a:off x="1464310" y="5091430"/>
            <a:ext cx="1298575" cy="645160"/>
          </a:xfrm>
          <a:prstGeom prst="rect">
            <a:avLst/>
          </a:prstGeom>
          <a:noFill/>
        </p:spPr>
        <p:txBody>
          <a:bodyPr wrap="square" rtlCol="0">
            <a:spAutoFit/>
          </a:bodyPr>
          <a:p>
            <a:r>
              <a:rPr lang="zh-CN" altLang="en-US"/>
              <a:t>非线性的处理模块</a:t>
            </a:r>
            <a:endParaRPr lang="zh-CN" altLang="en-US"/>
          </a:p>
        </p:txBody>
      </p:sp>
      <p:sp>
        <p:nvSpPr>
          <p:cNvPr id="8" name="文本框 7"/>
          <p:cNvSpPr txBox="1"/>
          <p:nvPr/>
        </p:nvSpPr>
        <p:spPr>
          <a:xfrm>
            <a:off x="3180080" y="5172075"/>
            <a:ext cx="648970" cy="368300"/>
          </a:xfrm>
          <a:prstGeom prst="rect">
            <a:avLst/>
          </a:prstGeom>
          <a:noFill/>
        </p:spPr>
        <p:txBody>
          <a:bodyPr wrap="square" rtlCol="0">
            <a:spAutoFit/>
          </a:bodyPr>
          <a:p>
            <a:r>
              <a:rPr lang="zh-CN" altLang="en-US"/>
              <a:t>运算</a:t>
            </a:r>
            <a:endParaRPr lang="zh-CN" altLang="en-US"/>
          </a:p>
        </p:txBody>
      </p:sp>
      <p:sp>
        <p:nvSpPr>
          <p:cNvPr id="9" name="文本框 8"/>
          <p:cNvSpPr txBox="1"/>
          <p:nvPr/>
        </p:nvSpPr>
        <p:spPr>
          <a:xfrm>
            <a:off x="4247515" y="5172075"/>
            <a:ext cx="648970" cy="645160"/>
          </a:xfrm>
          <a:prstGeom prst="rect">
            <a:avLst/>
          </a:prstGeom>
          <a:noFill/>
        </p:spPr>
        <p:txBody>
          <a:bodyPr wrap="square" rtlCol="0">
            <a:spAutoFit/>
          </a:bodyPr>
          <a:p>
            <a:r>
              <a:rPr lang="zh-CN" altLang="en-US"/>
              <a:t>运行方向</a:t>
            </a:r>
            <a:endParaRPr lang="zh-CN" altLang="en-US"/>
          </a:p>
        </p:txBody>
      </p:sp>
      <p:sp>
        <p:nvSpPr>
          <p:cNvPr id="10" name="文本框 9"/>
          <p:cNvSpPr txBox="1"/>
          <p:nvPr/>
        </p:nvSpPr>
        <p:spPr>
          <a:xfrm>
            <a:off x="5203190" y="5111115"/>
            <a:ext cx="1384300" cy="645160"/>
          </a:xfrm>
          <a:prstGeom prst="rect">
            <a:avLst/>
          </a:prstGeom>
          <a:noFill/>
        </p:spPr>
        <p:txBody>
          <a:bodyPr wrap="square" rtlCol="0">
            <a:spAutoFit/>
          </a:bodyPr>
          <a:p>
            <a:r>
              <a:rPr lang="zh-CN" altLang="en-US"/>
              <a:t>对两部分信息进行拼接</a:t>
            </a:r>
            <a:endParaRPr lang="zh-CN" altLang="en-US"/>
          </a:p>
        </p:txBody>
      </p:sp>
      <p:sp>
        <p:nvSpPr>
          <p:cNvPr id="11" name="文本框 10"/>
          <p:cNvSpPr txBox="1"/>
          <p:nvPr/>
        </p:nvSpPr>
        <p:spPr>
          <a:xfrm>
            <a:off x="6817995" y="5229860"/>
            <a:ext cx="648970" cy="368300"/>
          </a:xfrm>
          <a:prstGeom prst="rect">
            <a:avLst/>
          </a:prstGeom>
          <a:noFill/>
        </p:spPr>
        <p:txBody>
          <a:bodyPr wrap="square" rtlCol="0">
            <a:spAutoFit/>
          </a:bodyPr>
          <a:p>
            <a:r>
              <a:rPr lang="zh-CN" altLang="en-US"/>
              <a:t>复制</a:t>
            </a: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29 CuadroTexto"/>
          <p:cNvSpPr txBox="1">
            <a:spLocks noChangeArrowheads="1"/>
          </p:cNvSpPr>
          <p:nvPr/>
        </p:nvSpPr>
        <p:spPr bwMode="auto">
          <a:xfrm>
            <a:off x="4225608" y="6194425"/>
            <a:ext cx="31115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s-ES" sz="1000" b="1" dirty="0">
                <a:solidFill>
                  <a:srgbClr val="0EB1E7"/>
                </a:solidFill>
              </a:rPr>
              <a:t>15</a:t>
            </a:r>
            <a:endParaRPr lang="en-US" altLang="es-ES" sz="1000" b="1" dirty="0">
              <a:solidFill>
                <a:srgbClr val="0EB1E7"/>
              </a:solidFill>
            </a:endParaRPr>
          </a:p>
        </p:txBody>
      </p:sp>
      <p:sp>
        <p:nvSpPr>
          <p:cNvPr id="72"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22313" y="426720"/>
            <a:ext cx="3167063" cy="337185"/>
          </a:xfrm>
          <a:prstGeom prst="rect">
            <a:avLst/>
          </a:prstGeom>
          <a:solidFill>
            <a:srgbClr val="00B0F0"/>
          </a:solidFill>
          <a:ln>
            <a:noFill/>
          </a:ln>
        </p:spPr>
        <p:txBody>
          <a:bodyPr anchor="ctr">
            <a:spAutoFit/>
          </a:bodyPr>
          <a:lstStyle/>
          <a:p>
            <a:pPr algn="ctr"/>
            <a:r>
              <a:rPr lang="en-US" altLang="zh-CN" sz="1600" dirty="0">
                <a:solidFill>
                  <a:srgbClr val="FFFFFF"/>
                </a:solidFill>
                <a:latin typeface="微软雅黑" panose="020B0503020204020204" pitchFamily="34" charset="-122"/>
                <a:ea typeface="微软雅黑" panose="020B0503020204020204" pitchFamily="34" charset="-122"/>
              </a:rPr>
              <a:t>GRU</a:t>
            </a:r>
            <a:endParaRPr lang="en-US" altLang="zh-CN" sz="1600" dirty="0">
              <a:solidFill>
                <a:srgbClr val="FFFFFF"/>
              </a:solidFill>
              <a:latin typeface="微软雅黑" panose="020B0503020204020204" pitchFamily="34" charset="-122"/>
              <a:ea typeface="微软雅黑" panose="020B0503020204020204" pitchFamily="34" charset="-122"/>
            </a:endParaRPr>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6</a:t>
            </a:r>
            <a:endParaRPr lang="en-US" altLang="zh-CN"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127125" y="2207260"/>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127125" y="831850"/>
            <a:ext cx="6586220" cy="1198880"/>
          </a:xfrm>
          <a:prstGeom prst="rect">
            <a:avLst/>
          </a:prstGeom>
          <a:noFill/>
        </p:spPr>
        <p:txBody>
          <a:bodyPr wrap="square" rtlCol="0">
            <a:spAutoFit/>
          </a:bodyPr>
          <a:p>
            <a:r>
              <a:rPr lang="en-US" altLang="zh-CN"/>
              <a:t>       </a:t>
            </a:r>
            <a:r>
              <a:rPr lang="zh-CN" altLang="en-US"/>
              <a:t>GRU即Gated Recurrent Unit。前面说到为了克服RNN无法很好处理远距离依赖而提出了LSTM，而GRU则是LSTM的一个变体，当然LSTM还有有很多其他的变体。GRU保持了LSTM的效果同时又使结构更加简单，所以它也非常流行。</a:t>
            </a:r>
            <a:endParaRPr lang="zh-CN" altLang="en-US"/>
          </a:p>
        </p:txBody>
      </p:sp>
      <p:sp>
        <p:nvSpPr>
          <p:cNvPr id="4" name="文本框 3"/>
          <p:cNvSpPr txBox="1"/>
          <p:nvPr/>
        </p:nvSpPr>
        <p:spPr>
          <a:xfrm>
            <a:off x="1127125" y="2326640"/>
            <a:ext cx="6478905" cy="645160"/>
          </a:xfrm>
          <a:prstGeom prst="rect">
            <a:avLst/>
          </a:prstGeom>
          <a:noFill/>
        </p:spPr>
        <p:txBody>
          <a:bodyPr wrap="square" rtlCol="0" anchor="t">
            <a:spAutoFit/>
          </a:bodyPr>
          <a:p>
            <a:r>
              <a:rPr lang="en-US" altLang="zh-CN"/>
              <a:t>       </a:t>
            </a:r>
            <a:r>
              <a:rPr lang="zh-CN" altLang="en-US"/>
              <a:t>回顾一下LSTM的模型，LSTM的重复网络模块的结构很复杂，它实现了三个门计算，即遗忘门、输入门和输出门。</a:t>
            </a:r>
            <a:endParaRPr lang="zh-CN" altLang="en-US"/>
          </a:p>
        </p:txBody>
      </p:sp>
      <p:pic>
        <p:nvPicPr>
          <p:cNvPr id="12" name="图片 11"/>
          <p:cNvPicPr>
            <a:picLocks noChangeAspect="1"/>
          </p:cNvPicPr>
          <p:nvPr/>
        </p:nvPicPr>
        <p:blipFill>
          <a:blip r:embed="rId7"/>
          <a:stretch>
            <a:fillRect/>
          </a:stretch>
        </p:blipFill>
        <p:spPr>
          <a:xfrm>
            <a:off x="1324610" y="2971800"/>
            <a:ext cx="6492875" cy="254508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29 CuadroTexto"/>
          <p:cNvSpPr txBox="1">
            <a:spLocks noChangeArrowheads="1"/>
          </p:cNvSpPr>
          <p:nvPr/>
        </p:nvSpPr>
        <p:spPr bwMode="auto">
          <a:xfrm>
            <a:off x="4225608" y="6194425"/>
            <a:ext cx="31115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s-ES" sz="1000" b="1" dirty="0">
                <a:solidFill>
                  <a:srgbClr val="0EB1E7"/>
                </a:solidFill>
              </a:rPr>
              <a:t>16</a:t>
            </a:r>
            <a:endParaRPr lang="en-US" altLang="es-ES" sz="1000" b="1" dirty="0">
              <a:solidFill>
                <a:srgbClr val="0EB1E7"/>
              </a:solidFill>
            </a:endParaRPr>
          </a:p>
        </p:txBody>
      </p:sp>
      <p:sp>
        <p:nvSpPr>
          <p:cNvPr id="72"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22313" y="426720"/>
            <a:ext cx="3167063" cy="337185"/>
          </a:xfrm>
          <a:prstGeom prst="rect">
            <a:avLst/>
          </a:prstGeom>
          <a:solidFill>
            <a:srgbClr val="00B0F0"/>
          </a:solidFill>
          <a:ln>
            <a:noFill/>
          </a:ln>
        </p:spPr>
        <p:txBody>
          <a:bodyPr anchor="ctr">
            <a:spAutoFit/>
          </a:bodyPr>
          <a:lstStyle/>
          <a:p>
            <a:pPr algn="ctr"/>
            <a:r>
              <a:rPr lang="en-US" altLang="zh-CN" sz="1600" dirty="0">
                <a:solidFill>
                  <a:srgbClr val="FFFFFF"/>
                </a:solidFill>
                <a:latin typeface="微软雅黑" panose="020B0503020204020204" pitchFamily="34" charset="-122"/>
                <a:ea typeface="微软雅黑" panose="020B0503020204020204" pitchFamily="34" charset="-122"/>
              </a:rPr>
              <a:t>GRU</a:t>
            </a:r>
            <a:endParaRPr lang="en-US" altLang="zh-CN" sz="1600" dirty="0">
              <a:solidFill>
                <a:srgbClr val="FFFFFF"/>
              </a:solidFill>
              <a:latin typeface="微软雅黑" panose="020B0503020204020204" pitchFamily="34" charset="-122"/>
              <a:ea typeface="微软雅黑" panose="020B0503020204020204" pitchFamily="34" charset="-122"/>
            </a:endParaRPr>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6</a:t>
            </a:r>
            <a:endParaRPr lang="en-US" altLang="zh-CN"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127125" y="2326640"/>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127125" y="831850"/>
            <a:ext cx="6586220" cy="1476375"/>
          </a:xfrm>
          <a:prstGeom prst="rect">
            <a:avLst/>
          </a:prstGeom>
          <a:noFill/>
        </p:spPr>
        <p:txBody>
          <a:bodyPr wrap="square" rtlCol="0">
            <a:spAutoFit/>
          </a:bodyPr>
          <a:p>
            <a:r>
              <a:rPr lang="en-US" altLang="zh-CN"/>
              <a:t>       </a:t>
            </a:r>
            <a:r>
              <a:rPr lang="zh-CN" altLang="en-US"/>
              <a:t>而GRU模型如下，它只有两个门了，分别为更新门和重置门，即图中的zt和rt。更新门用于控制前一时刻的状态信息被带入到当前状态中的程度，更新门的值越大说明前一时刻的状态信息带入越多。重置门用于控制忽略前一时刻的状态信息的程度，重置门的值越小说明忽略得越多。</a:t>
            </a:r>
            <a:endParaRPr lang="zh-CN" altLang="en-US"/>
          </a:p>
        </p:txBody>
      </p:sp>
      <p:sp>
        <p:nvSpPr>
          <p:cNvPr id="4" name="文本框 3"/>
          <p:cNvSpPr txBox="1"/>
          <p:nvPr/>
        </p:nvSpPr>
        <p:spPr>
          <a:xfrm>
            <a:off x="1127125" y="2326640"/>
            <a:ext cx="6478905" cy="368300"/>
          </a:xfrm>
          <a:prstGeom prst="rect">
            <a:avLst/>
          </a:prstGeom>
          <a:noFill/>
        </p:spPr>
        <p:txBody>
          <a:bodyPr wrap="square" rtlCol="0" anchor="t">
            <a:spAutoFit/>
          </a:bodyPr>
          <a:p>
            <a:r>
              <a:rPr lang="en-US" altLang="zh-CN"/>
              <a:t> </a:t>
            </a:r>
            <a:endParaRPr lang="zh-CN" altLang="en-US"/>
          </a:p>
        </p:txBody>
      </p:sp>
      <p:pic>
        <p:nvPicPr>
          <p:cNvPr id="3" name="图片 2"/>
          <p:cNvPicPr>
            <a:picLocks noChangeAspect="1"/>
          </p:cNvPicPr>
          <p:nvPr/>
        </p:nvPicPr>
        <p:blipFill>
          <a:blip r:embed="rId7"/>
          <a:stretch>
            <a:fillRect/>
          </a:stretch>
        </p:blipFill>
        <p:spPr>
          <a:xfrm>
            <a:off x="1258570" y="2432685"/>
            <a:ext cx="6624320" cy="314261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29 CuadroTexto"/>
          <p:cNvSpPr txBox="1">
            <a:spLocks noChangeArrowheads="1"/>
          </p:cNvSpPr>
          <p:nvPr/>
        </p:nvSpPr>
        <p:spPr bwMode="auto">
          <a:xfrm>
            <a:off x="4225608" y="6194425"/>
            <a:ext cx="31115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s-ES" sz="1000" b="1" dirty="0">
                <a:solidFill>
                  <a:srgbClr val="0EB1E7"/>
                </a:solidFill>
              </a:rPr>
              <a:t>17</a:t>
            </a:r>
            <a:endParaRPr lang="en-US" altLang="es-ES" sz="1000" b="1" dirty="0">
              <a:solidFill>
                <a:srgbClr val="0EB1E7"/>
              </a:solidFill>
            </a:endParaRPr>
          </a:p>
        </p:txBody>
      </p:sp>
      <p:sp>
        <p:nvSpPr>
          <p:cNvPr id="72"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22313" y="426720"/>
            <a:ext cx="3167063" cy="337185"/>
          </a:xfrm>
          <a:prstGeom prst="rect">
            <a:avLst/>
          </a:prstGeom>
          <a:solidFill>
            <a:srgbClr val="00B0F0"/>
          </a:solidFill>
          <a:ln>
            <a:noFill/>
          </a:ln>
        </p:spPr>
        <p:txBody>
          <a:bodyPr anchor="ctr">
            <a:spAutoFit/>
          </a:bodyPr>
          <a:lstStyle/>
          <a:p>
            <a:pPr algn="ctr"/>
            <a:r>
              <a:rPr lang="en-US" altLang="zh-CN" sz="1600" dirty="0">
                <a:solidFill>
                  <a:srgbClr val="FFFFFF"/>
                </a:solidFill>
                <a:latin typeface="微软雅黑" panose="020B0503020204020204" pitchFamily="34" charset="-122"/>
                <a:ea typeface="微软雅黑" panose="020B0503020204020204" pitchFamily="34" charset="-122"/>
              </a:rPr>
              <a:t>GRU</a:t>
            </a:r>
            <a:endParaRPr lang="en-US" altLang="zh-CN" sz="1600" dirty="0">
              <a:solidFill>
                <a:srgbClr val="FFFFFF"/>
              </a:solidFill>
              <a:latin typeface="微软雅黑" panose="020B0503020204020204" pitchFamily="34" charset="-122"/>
              <a:ea typeface="微软雅黑" panose="020B0503020204020204" pitchFamily="34" charset="-122"/>
            </a:endParaRPr>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6</a:t>
            </a:r>
            <a:endParaRPr lang="en-US" altLang="zh-CN"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128395" y="2084070"/>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088390" y="1143635"/>
            <a:ext cx="6586220" cy="645160"/>
          </a:xfrm>
          <a:prstGeom prst="rect">
            <a:avLst/>
          </a:prstGeom>
          <a:noFill/>
        </p:spPr>
        <p:txBody>
          <a:bodyPr wrap="square" rtlCol="0">
            <a:spAutoFit/>
          </a:bodyPr>
          <a:p>
            <a:r>
              <a:rPr lang="en-US" altLang="zh-CN"/>
              <a:t>        </a:t>
            </a:r>
            <a:r>
              <a:rPr lang="zh-CN" altLang="en-US"/>
              <a:t>根据前面GRU模型图来一步步看他是怎么向前传播的，根据图不难得到以下式子：</a:t>
            </a:r>
            <a:endParaRPr lang="zh-CN" altLang="en-US"/>
          </a:p>
        </p:txBody>
      </p:sp>
      <p:sp>
        <p:nvSpPr>
          <p:cNvPr id="4" name="文本框 3"/>
          <p:cNvSpPr txBox="1"/>
          <p:nvPr/>
        </p:nvSpPr>
        <p:spPr>
          <a:xfrm>
            <a:off x="1127125" y="2326640"/>
            <a:ext cx="6478905" cy="368300"/>
          </a:xfrm>
          <a:prstGeom prst="rect">
            <a:avLst/>
          </a:prstGeom>
          <a:noFill/>
        </p:spPr>
        <p:txBody>
          <a:bodyPr wrap="square" rtlCol="0" anchor="t">
            <a:spAutoFit/>
          </a:bodyPr>
          <a:p>
            <a:r>
              <a:rPr lang="en-US" altLang="zh-CN"/>
              <a:t> </a:t>
            </a:r>
            <a:endParaRPr lang="zh-CN" altLang="en-US"/>
          </a:p>
        </p:txBody>
      </p:sp>
      <p:pic>
        <p:nvPicPr>
          <p:cNvPr id="6" name="图片 5"/>
          <p:cNvPicPr>
            <a:picLocks noChangeAspect="1"/>
          </p:cNvPicPr>
          <p:nvPr/>
        </p:nvPicPr>
        <p:blipFill>
          <a:blip r:embed="rId7"/>
          <a:stretch>
            <a:fillRect/>
          </a:stretch>
        </p:blipFill>
        <p:spPr>
          <a:xfrm>
            <a:off x="1012825" y="2425700"/>
            <a:ext cx="6707505" cy="245237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29 CuadroTexto"/>
          <p:cNvSpPr txBox="1">
            <a:spLocks noChangeArrowheads="1"/>
          </p:cNvSpPr>
          <p:nvPr/>
        </p:nvSpPr>
        <p:spPr bwMode="auto">
          <a:xfrm>
            <a:off x="4225608" y="6194425"/>
            <a:ext cx="31115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s-ES" sz="1000" b="1" dirty="0">
                <a:solidFill>
                  <a:srgbClr val="0EB1E7"/>
                </a:solidFill>
              </a:rPr>
              <a:t>18</a:t>
            </a:r>
            <a:endParaRPr lang="en-US" altLang="es-ES" sz="1000" b="1" dirty="0">
              <a:solidFill>
                <a:srgbClr val="0EB1E7"/>
              </a:solidFill>
            </a:endParaRPr>
          </a:p>
        </p:txBody>
      </p:sp>
      <p:sp>
        <p:nvSpPr>
          <p:cNvPr id="72"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22313" y="426720"/>
            <a:ext cx="3167063" cy="337185"/>
          </a:xfrm>
          <a:prstGeom prst="rect">
            <a:avLst/>
          </a:prstGeom>
          <a:solidFill>
            <a:srgbClr val="00B0F0"/>
          </a:solidFill>
          <a:ln>
            <a:noFill/>
          </a:ln>
        </p:spPr>
        <p:txBody>
          <a:bodyPr anchor="ctr">
            <a:spAutoFit/>
          </a:bodyPr>
          <a:lstStyle/>
          <a:p>
            <a:pPr algn="ctr"/>
            <a:r>
              <a:rPr lang="en-US" altLang="zh-CN" sz="1600" dirty="0">
                <a:solidFill>
                  <a:srgbClr val="FFFFFF"/>
                </a:solidFill>
                <a:latin typeface="微软雅黑" panose="020B0503020204020204" pitchFamily="34" charset="-122"/>
                <a:ea typeface="微软雅黑" panose="020B0503020204020204" pitchFamily="34" charset="-122"/>
              </a:rPr>
              <a:t>GRU</a:t>
            </a:r>
            <a:endParaRPr lang="en-US" altLang="zh-CN" sz="1600" dirty="0">
              <a:solidFill>
                <a:srgbClr val="FFFFFF"/>
              </a:solidFill>
              <a:latin typeface="微软雅黑" panose="020B0503020204020204" pitchFamily="34" charset="-122"/>
              <a:ea typeface="微软雅黑" panose="020B0503020204020204" pitchFamily="34" charset="-122"/>
            </a:endParaRPr>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6</a:t>
            </a:r>
            <a:endParaRPr lang="en-US" altLang="zh-CN"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249680" y="1760220"/>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442085" y="902970"/>
            <a:ext cx="6217920" cy="645160"/>
          </a:xfrm>
          <a:prstGeom prst="rect">
            <a:avLst/>
          </a:prstGeom>
          <a:noFill/>
        </p:spPr>
        <p:txBody>
          <a:bodyPr wrap="square" rtlCol="0" anchor="t">
            <a:spAutoFit/>
          </a:bodyPr>
          <a:p>
            <a:r>
              <a:rPr lang="zh-CN" altLang="en-US"/>
              <a:t>将GRU网络结构具体运算操作用下图进行表示。接下来将会针对该图每一部分进行详细的讲解。</a:t>
            </a:r>
            <a:endParaRPr lang="zh-CN" altLang="en-US"/>
          </a:p>
        </p:txBody>
      </p:sp>
      <p:pic>
        <p:nvPicPr>
          <p:cNvPr id="7" name="图片 6"/>
          <p:cNvPicPr>
            <a:picLocks noChangeAspect="1"/>
          </p:cNvPicPr>
          <p:nvPr/>
        </p:nvPicPr>
        <p:blipFill>
          <a:blip r:embed="rId7"/>
          <a:stretch>
            <a:fillRect/>
          </a:stretch>
        </p:blipFill>
        <p:spPr>
          <a:xfrm>
            <a:off x="1473200" y="1987550"/>
            <a:ext cx="6198235" cy="358838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29 CuadroTexto"/>
          <p:cNvSpPr txBox="1">
            <a:spLocks noChangeArrowheads="1"/>
          </p:cNvSpPr>
          <p:nvPr/>
        </p:nvSpPr>
        <p:spPr bwMode="auto">
          <a:xfrm>
            <a:off x="4218351" y="6194788"/>
            <a:ext cx="250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HN" sz="1000" b="1" dirty="0">
                <a:solidFill>
                  <a:srgbClr val="0EB1E7"/>
                </a:solidFill>
              </a:rPr>
              <a:t>1</a:t>
            </a:r>
            <a:endParaRPr lang="es-ES" sz="1000" b="1" dirty="0">
              <a:solidFill>
                <a:srgbClr val="0EB1E7"/>
              </a:solidFill>
            </a:endParaRPr>
          </a:p>
        </p:txBody>
      </p:sp>
      <p:sp>
        <p:nvSpPr>
          <p:cNvPr id="43"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4" name="31 CuadroTexto"/>
          <p:cNvSpPr txBox="1"/>
          <p:nvPr/>
        </p:nvSpPr>
        <p:spPr>
          <a:xfrm>
            <a:off x="4754131" y="6194788"/>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45"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47"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6967855" y="5965825"/>
            <a:ext cx="2142490" cy="547370"/>
          </a:xfrm>
          <a:prstGeom prst="rect">
            <a:avLst/>
          </a:prstGeom>
          <a:noFill/>
        </p:spPr>
        <p:txBody>
          <a:bodyPr wrap="square" rtlCol="0">
            <a:spAutoFit/>
          </a:bodyPr>
          <a:lstStyle/>
          <a:p>
            <a:pPr algn="ctr">
              <a:lnSpc>
                <a:spcPts val="1780"/>
              </a:lnSpc>
            </a:pPr>
            <a:endParaRPr lang="zh-CN" altLang="en-US" sz="2000" dirty="0">
              <a:solidFill>
                <a:schemeClr val="bg1"/>
              </a:solidFill>
              <a:latin typeface="Gill Sans MT Condensed" panose="02010600030101010101" pitchFamily="34" charset="0"/>
              <a:ea typeface="黑体" panose="02010609060101010101" pitchFamily="49" charset="-122"/>
              <a:sym typeface="+mn-ea"/>
            </a:endParaRPr>
          </a:p>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sym typeface="+mn-ea"/>
              </a:rPr>
              <a:t>深度学习</a:t>
            </a:r>
            <a:endParaRPr lang="zh-CN" altLang="en-US" sz="1400" dirty="0">
              <a:solidFill>
                <a:schemeClr val="bg1"/>
              </a:solidFill>
              <a:latin typeface="Gill Sans MT Condensed" panose="02010600030101010101" pitchFamily="34" charset="0"/>
              <a:ea typeface="黑体" panose="02010609060101010101" pitchFamily="49" charset="-122"/>
            </a:endParaRPr>
          </a:p>
        </p:txBody>
      </p:sp>
      <p:sp>
        <p:nvSpPr>
          <p:cNvPr id="141" name="矩形 140"/>
          <p:cNvSpPr/>
          <p:nvPr/>
        </p:nvSpPr>
        <p:spPr>
          <a:xfrm>
            <a:off x="456064" y="0"/>
            <a:ext cx="1498600" cy="1174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2" name="TextBox 29"/>
          <p:cNvSpPr txBox="1">
            <a:spLocks noChangeArrowheads="1"/>
          </p:cNvSpPr>
          <p:nvPr/>
        </p:nvSpPr>
        <p:spPr bwMode="auto">
          <a:xfrm>
            <a:off x="352822" y="188640"/>
            <a:ext cx="3067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smtClean="0">
                <a:solidFill>
                  <a:srgbClr val="00B0F0"/>
                </a:solidFill>
                <a:latin typeface="微软雅黑" panose="020B0503020204020204" pitchFamily="34" charset="-122"/>
                <a:ea typeface="微软雅黑" panose="020B0503020204020204" pitchFamily="34" charset="-122"/>
              </a:rPr>
              <a:t>目录 </a:t>
            </a:r>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rPr>
              <a:t>content</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43" name="图片 43" descr="6.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443913" y="288925"/>
            <a:ext cx="522287"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1249362" y="1196752"/>
            <a:ext cx="6562725" cy="546100"/>
            <a:chOff x="1290638" y="1300163"/>
            <a:chExt cx="6562725" cy="546100"/>
          </a:xfrm>
        </p:grpSpPr>
        <p:sp>
          <p:nvSpPr>
            <p:cNvPr id="144" name="AutoShape 3"/>
            <p:cNvSpPr>
              <a:spLocks noChangeArrowheads="1"/>
            </p:cNvSpPr>
            <p:nvPr/>
          </p:nvSpPr>
          <p:spPr bwMode="auto">
            <a:xfrm>
              <a:off x="1290638" y="1492250"/>
              <a:ext cx="6562725" cy="354013"/>
            </a:xfrm>
            <a:prstGeom prst="rect">
              <a:avLst/>
            </a:prstGeom>
            <a:solidFill>
              <a:schemeClr val="tx1">
                <a:lumMod val="65000"/>
                <a:lumOff val="35000"/>
              </a:schemeClr>
            </a:solidFill>
            <a:ln w="12700" algn="ctr">
              <a:solidFill>
                <a:schemeClr val="bg1"/>
              </a:solidFill>
              <a:round/>
            </a:ln>
            <a:effectLst/>
          </p:spPr>
          <p:txBody>
            <a:bodyPr anchor="ctr"/>
            <a:lstStyle/>
            <a:p>
              <a:pPr fontAlgn="auto">
                <a:spcBef>
                  <a:spcPts val="0"/>
                </a:spcBef>
                <a:spcAft>
                  <a:spcPts val="0"/>
                </a:spcAft>
                <a:defRPr/>
              </a:pPr>
              <a:endParaRPr lang="zh-CN" altLang="zh-CN">
                <a:latin typeface="+mn-lt"/>
                <a:ea typeface="+mn-ea"/>
              </a:endParaRPr>
            </a:p>
          </p:txBody>
        </p:sp>
        <p:sp>
          <p:nvSpPr>
            <p:cNvPr id="145" name="AutoShape 3"/>
            <p:cNvSpPr>
              <a:spLocks noChangeArrowheads="1"/>
            </p:cNvSpPr>
            <p:nvPr/>
          </p:nvSpPr>
          <p:spPr bwMode="gray">
            <a:xfrm>
              <a:off x="1355725" y="1300163"/>
              <a:ext cx="6432550" cy="482600"/>
            </a:xfrm>
            <a:prstGeom prst="rect">
              <a:avLst/>
            </a:prstGeom>
            <a:solidFill>
              <a:srgbClr val="00B0F0">
                <a:alpha val="79999"/>
              </a:srgbClr>
            </a:solidFill>
            <a:ln w="12700" algn="ctr">
              <a:solidFill>
                <a:schemeClr val="bg1"/>
              </a:solidFill>
              <a:miter lim="800000"/>
            </a:ln>
          </p:spPr>
          <p:txBody>
            <a:bodyPr wrap="none" anchor="ctr"/>
            <a:lstStyle/>
            <a:p>
              <a:pPr algn="ctr" eaLnBrk="0" hangingPunct="0"/>
              <a:endParaRPr lang="zh-CN" altLang="zh-CN" sz="2000">
                <a:solidFill>
                  <a:schemeClr val="tx2"/>
                </a:solidFill>
                <a:latin typeface="Calibri" panose="020F0502020204030204" pitchFamily="34" charset="0"/>
                <a:ea typeface="微软雅黑" panose="020B0503020204020204" pitchFamily="34" charset="-122"/>
              </a:endParaRPr>
            </a:p>
          </p:txBody>
        </p:sp>
        <p:sp>
          <p:nvSpPr>
            <p:cNvPr id="146" name="Rectangle 13"/>
            <p:cNvSpPr>
              <a:spLocks noChangeArrowheads="1"/>
            </p:cNvSpPr>
            <p:nvPr/>
          </p:nvSpPr>
          <p:spPr bwMode="auto">
            <a:xfrm>
              <a:off x="3151188" y="1385888"/>
              <a:ext cx="284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背景</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249362" y="1986196"/>
            <a:ext cx="6562725" cy="546100"/>
            <a:chOff x="1290638" y="2171700"/>
            <a:chExt cx="6562725" cy="546100"/>
          </a:xfrm>
        </p:grpSpPr>
        <p:sp>
          <p:nvSpPr>
            <p:cNvPr id="147" name="AutoShape 3"/>
            <p:cNvSpPr>
              <a:spLocks noChangeArrowheads="1"/>
            </p:cNvSpPr>
            <p:nvPr/>
          </p:nvSpPr>
          <p:spPr bwMode="auto">
            <a:xfrm>
              <a:off x="1290638" y="2363788"/>
              <a:ext cx="6562725" cy="354012"/>
            </a:xfrm>
            <a:prstGeom prst="rect">
              <a:avLst/>
            </a:prstGeom>
            <a:solidFill>
              <a:schemeClr val="tx1">
                <a:lumMod val="65000"/>
                <a:lumOff val="35000"/>
              </a:schemeClr>
            </a:solidFill>
            <a:ln w="12700" algn="ctr">
              <a:solidFill>
                <a:schemeClr val="bg1"/>
              </a:solidFill>
              <a:round/>
            </a:ln>
            <a:effectLst/>
          </p:spPr>
          <p:txBody>
            <a:bodyPr anchor="ctr"/>
            <a:lstStyle/>
            <a:p>
              <a:pPr fontAlgn="auto">
                <a:spcBef>
                  <a:spcPts val="0"/>
                </a:spcBef>
                <a:spcAft>
                  <a:spcPts val="0"/>
                </a:spcAft>
                <a:defRPr/>
              </a:pPr>
              <a:endParaRPr lang="zh-CN" altLang="zh-CN">
                <a:latin typeface="+mn-lt"/>
                <a:ea typeface="+mn-ea"/>
              </a:endParaRPr>
            </a:p>
          </p:txBody>
        </p:sp>
        <p:sp>
          <p:nvSpPr>
            <p:cNvPr id="148" name="AutoShape 3"/>
            <p:cNvSpPr>
              <a:spLocks noChangeArrowheads="1"/>
            </p:cNvSpPr>
            <p:nvPr/>
          </p:nvSpPr>
          <p:spPr bwMode="gray">
            <a:xfrm>
              <a:off x="1355725" y="2171700"/>
              <a:ext cx="6432550" cy="482600"/>
            </a:xfrm>
            <a:prstGeom prst="rect">
              <a:avLst/>
            </a:prstGeom>
            <a:solidFill>
              <a:schemeClr val="bg1">
                <a:lumMod val="50000"/>
                <a:alpha val="88000"/>
              </a:schemeClr>
            </a:solidFill>
            <a:ln w="12700" algn="ctr">
              <a:solidFill>
                <a:schemeClr val="bg1"/>
              </a:solidFill>
              <a:round/>
            </a:ln>
            <a:effectLst/>
          </p:spPr>
          <p:txBody>
            <a:bodyPr wrap="none" anchor="ctr"/>
            <a:lstStyle/>
            <a:p>
              <a:pPr algn="ctr" eaLnBrk="0" fontAlgn="auto" hangingPunct="0">
                <a:spcBef>
                  <a:spcPts val="0"/>
                </a:spcBef>
                <a:spcAft>
                  <a:spcPts val="0"/>
                </a:spcAft>
                <a:defRPr/>
              </a:pPr>
              <a:endParaRPr lang="zh-CN" altLang="zh-CN" sz="2000">
                <a:solidFill>
                  <a:schemeClr val="tx2"/>
                </a:solidFill>
                <a:latin typeface="+mn-lt"/>
                <a:ea typeface="微软雅黑" panose="020B0503020204020204" pitchFamily="34" charset="-122"/>
              </a:endParaRPr>
            </a:p>
          </p:txBody>
        </p:sp>
        <p:sp>
          <p:nvSpPr>
            <p:cNvPr id="149" name="Rectangle 13"/>
            <p:cNvSpPr>
              <a:spLocks noChangeArrowheads="1"/>
            </p:cNvSpPr>
            <p:nvPr/>
          </p:nvSpPr>
          <p:spPr bwMode="auto">
            <a:xfrm>
              <a:off x="3151188" y="2257425"/>
              <a:ext cx="284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循环神经网络结构</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249362" y="2775640"/>
            <a:ext cx="6562725" cy="546100"/>
            <a:chOff x="1290638" y="3044825"/>
            <a:chExt cx="6562725" cy="546100"/>
          </a:xfrm>
        </p:grpSpPr>
        <p:sp>
          <p:nvSpPr>
            <p:cNvPr id="150" name="AutoShape 3"/>
            <p:cNvSpPr>
              <a:spLocks noChangeArrowheads="1"/>
            </p:cNvSpPr>
            <p:nvPr/>
          </p:nvSpPr>
          <p:spPr bwMode="auto">
            <a:xfrm>
              <a:off x="1290638" y="3236913"/>
              <a:ext cx="6562725" cy="354012"/>
            </a:xfrm>
            <a:prstGeom prst="rect">
              <a:avLst/>
            </a:prstGeom>
            <a:solidFill>
              <a:schemeClr val="tx1">
                <a:lumMod val="65000"/>
                <a:lumOff val="35000"/>
              </a:schemeClr>
            </a:solidFill>
            <a:ln w="12700" algn="ctr">
              <a:solidFill>
                <a:schemeClr val="bg1"/>
              </a:solidFill>
              <a:round/>
            </a:ln>
            <a:effectLst/>
          </p:spPr>
          <p:txBody>
            <a:bodyPr anchor="ctr"/>
            <a:lstStyle/>
            <a:p>
              <a:pPr fontAlgn="auto">
                <a:spcBef>
                  <a:spcPts val="0"/>
                </a:spcBef>
                <a:spcAft>
                  <a:spcPts val="0"/>
                </a:spcAft>
                <a:defRPr/>
              </a:pPr>
              <a:endParaRPr lang="zh-CN" altLang="zh-CN">
                <a:latin typeface="+mn-lt"/>
                <a:ea typeface="+mn-ea"/>
              </a:endParaRPr>
            </a:p>
          </p:txBody>
        </p:sp>
        <p:sp>
          <p:nvSpPr>
            <p:cNvPr id="151" name="AutoShape 3"/>
            <p:cNvSpPr>
              <a:spLocks noChangeArrowheads="1"/>
            </p:cNvSpPr>
            <p:nvPr/>
          </p:nvSpPr>
          <p:spPr bwMode="gray">
            <a:xfrm>
              <a:off x="1355725" y="3044825"/>
              <a:ext cx="6432550" cy="482600"/>
            </a:xfrm>
            <a:prstGeom prst="rect">
              <a:avLst/>
            </a:prstGeom>
            <a:solidFill>
              <a:srgbClr val="00B0F0">
                <a:alpha val="79999"/>
              </a:srgbClr>
            </a:solidFill>
            <a:ln w="12700" algn="ctr">
              <a:solidFill>
                <a:schemeClr val="bg1"/>
              </a:solidFill>
              <a:miter lim="800000"/>
            </a:ln>
          </p:spPr>
          <p:txBody>
            <a:bodyPr wrap="none" anchor="ctr"/>
            <a:lstStyle/>
            <a:p>
              <a:pPr algn="ctr" eaLnBrk="0" hangingPunct="0"/>
              <a:endParaRPr lang="zh-CN" altLang="zh-CN" sz="2000">
                <a:solidFill>
                  <a:schemeClr val="tx2"/>
                </a:solidFill>
                <a:latin typeface="Calibri" panose="020F0502020204030204" pitchFamily="34" charset="0"/>
                <a:ea typeface="微软雅黑" panose="020B0503020204020204" pitchFamily="34" charset="-122"/>
              </a:endParaRPr>
            </a:p>
          </p:txBody>
        </p:sp>
        <p:sp>
          <p:nvSpPr>
            <p:cNvPr id="152" name="Rectangle 13"/>
            <p:cNvSpPr>
              <a:spLocks noChangeArrowheads="1"/>
            </p:cNvSpPr>
            <p:nvPr/>
          </p:nvSpPr>
          <p:spPr bwMode="auto">
            <a:xfrm>
              <a:off x="3151188" y="3130550"/>
              <a:ext cx="284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不同类型的</a:t>
              </a:r>
              <a:r>
                <a:rPr lang="en-US" altLang="zh-CN" dirty="0">
                  <a:solidFill>
                    <a:schemeClr val="bg1"/>
                  </a:solidFill>
                  <a:latin typeface="微软雅黑" panose="020B0503020204020204" pitchFamily="34" charset="-122"/>
                  <a:ea typeface="微软雅黑" panose="020B0503020204020204" pitchFamily="34" charset="-122"/>
                </a:rPr>
                <a:t>RNN</a:t>
              </a:r>
              <a:endParaRPr lang="en-US" altLang="zh-CN"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249362" y="3565084"/>
            <a:ext cx="6562725" cy="546100"/>
            <a:chOff x="1290638" y="3916363"/>
            <a:chExt cx="6562725" cy="546100"/>
          </a:xfrm>
        </p:grpSpPr>
        <p:sp>
          <p:nvSpPr>
            <p:cNvPr id="153" name="AutoShape 3"/>
            <p:cNvSpPr>
              <a:spLocks noChangeArrowheads="1"/>
            </p:cNvSpPr>
            <p:nvPr/>
          </p:nvSpPr>
          <p:spPr bwMode="auto">
            <a:xfrm>
              <a:off x="1290638" y="4108450"/>
              <a:ext cx="6562725" cy="354013"/>
            </a:xfrm>
            <a:prstGeom prst="rect">
              <a:avLst/>
            </a:prstGeom>
            <a:solidFill>
              <a:schemeClr val="tx1">
                <a:lumMod val="65000"/>
                <a:lumOff val="35000"/>
              </a:schemeClr>
            </a:solidFill>
            <a:ln w="12700" algn="ctr">
              <a:solidFill>
                <a:schemeClr val="bg1"/>
              </a:solidFill>
              <a:round/>
            </a:ln>
            <a:effectLst/>
          </p:spPr>
          <p:txBody>
            <a:bodyPr anchor="ctr"/>
            <a:lstStyle/>
            <a:p>
              <a:pPr fontAlgn="auto">
                <a:spcBef>
                  <a:spcPts val="0"/>
                </a:spcBef>
                <a:spcAft>
                  <a:spcPts val="0"/>
                </a:spcAft>
                <a:defRPr/>
              </a:pPr>
              <a:endParaRPr lang="zh-CN" altLang="zh-CN">
                <a:latin typeface="+mn-lt"/>
                <a:ea typeface="+mn-ea"/>
              </a:endParaRPr>
            </a:p>
          </p:txBody>
        </p:sp>
        <p:sp>
          <p:nvSpPr>
            <p:cNvPr id="154" name="AutoShape 3"/>
            <p:cNvSpPr>
              <a:spLocks noChangeArrowheads="1"/>
            </p:cNvSpPr>
            <p:nvPr/>
          </p:nvSpPr>
          <p:spPr bwMode="gray">
            <a:xfrm>
              <a:off x="1355725" y="3916363"/>
              <a:ext cx="6432550" cy="482600"/>
            </a:xfrm>
            <a:prstGeom prst="rect">
              <a:avLst/>
            </a:prstGeom>
            <a:solidFill>
              <a:schemeClr val="bg1">
                <a:lumMod val="50000"/>
                <a:alpha val="88000"/>
              </a:schemeClr>
            </a:solidFill>
            <a:ln w="12700" algn="ctr">
              <a:solidFill>
                <a:schemeClr val="bg1"/>
              </a:solidFill>
              <a:round/>
            </a:ln>
            <a:effectLst/>
          </p:spPr>
          <p:txBody>
            <a:bodyPr wrap="none" anchor="ctr"/>
            <a:lstStyle/>
            <a:p>
              <a:pPr algn="ctr" eaLnBrk="0" fontAlgn="auto" hangingPunct="0">
                <a:spcBef>
                  <a:spcPts val="0"/>
                </a:spcBef>
                <a:spcAft>
                  <a:spcPts val="0"/>
                </a:spcAft>
                <a:defRPr/>
              </a:pPr>
              <a:endParaRPr lang="zh-CN" altLang="zh-CN" sz="2000">
                <a:solidFill>
                  <a:schemeClr val="tx2"/>
                </a:solidFill>
                <a:latin typeface="+mn-lt"/>
                <a:ea typeface="微软雅黑" panose="020B0503020204020204" pitchFamily="34" charset="-122"/>
              </a:endParaRPr>
            </a:p>
          </p:txBody>
        </p:sp>
        <p:sp>
          <p:nvSpPr>
            <p:cNvPr id="155" name="Rectangle 13"/>
            <p:cNvSpPr>
              <a:spLocks noChangeArrowheads="1"/>
            </p:cNvSpPr>
            <p:nvPr/>
          </p:nvSpPr>
          <p:spPr bwMode="auto">
            <a:xfrm>
              <a:off x="3029100" y="4002088"/>
              <a:ext cx="316835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RNN</a:t>
              </a:r>
              <a:r>
                <a:rPr lang="zh-CN" altLang="en-US" dirty="0">
                  <a:solidFill>
                    <a:schemeClr val="bg1"/>
                  </a:solidFill>
                  <a:latin typeface="微软雅黑" panose="020B0503020204020204" pitchFamily="34" charset="-122"/>
                  <a:ea typeface="微软雅黑" panose="020B0503020204020204" pitchFamily="34" charset="-122"/>
                </a:rPr>
                <a:t>与</a:t>
              </a:r>
              <a:r>
                <a:rPr lang="en-US" altLang="zh-CN" dirty="0">
                  <a:solidFill>
                    <a:schemeClr val="bg1"/>
                  </a:solidFill>
                  <a:latin typeface="微软雅黑" panose="020B0503020204020204" pitchFamily="34" charset="-122"/>
                  <a:ea typeface="微软雅黑" panose="020B0503020204020204" pitchFamily="34" charset="-122"/>
                </a:rPr>
                <a:t>BPTT</a:t>
              </a:r>
              <a:r>
                <a:rPr lang="zh-CN" altLang="en-US" dirty="0">
                  <a:solidFill>
                    <a:schemeClr val="bg1"/>
                  </a:solidFill>
                  <a:latin typeface="微软雅黑" panose="020B0503020204020204" pitchFamily="34" charset="-122"/>
                  <a:ea typeface="微软雅黑" panose="020B0503020204020204" pitchFamily="34" charset="-122"/>
                </a:rPr>
                <a:t>算法</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249362" y="5143971"/>
            <a:ext cx="6562725" cy="546100"/>
            <a:chOff x="1249362" y="5247382"/>
            <a:chExt cx="6562725" cy="546100"/>
          </a:xfrm>
        </p:grpSpPr>
        <p:sp>
          <p:nvSpPr>
            <p:cNvPr id="156" name="AutoShape 3"/>
            <p:cNvSpPr>
              <a:spLocks noChangeArrowheads="1"/>
            </p:cNvSpPr>
            <p:nvPr/>
          </p:nvSpPr>
          <p:spPr bwMode="auto">
            <a:xfrm>
              <a:off x="1249362" y="5439469"/>
              <a:ext cx="6562725" cy="354013"/>
            </a:xfrm>
            <a:prstGeom prst="rect">
              <a:avLst/>
            </a:prstGeom>
            <a:solidFill>
              <a:schemeClr val="tx1">
                <a:lumMod val="65000"/>
                <a:lumOff val="35000"/>
              </a:schemeClr>
            </a:solidFill>
            <a:ln w="12700" algn="ctr">
              <a:solidFill>
                <a:schemeClr val="bg1"/>
              </a:solidFill>
              <a:round/>
            </a:ln>
            <a:effectLst/>
          </p:spPr>
          <p:txBody>
            <a:bodyPr anchor="ctr"/>
            <a:lstStyle/>
            <a:p>
              <a:pPr fontAlgn="auto">
                <a:spcBef>
                  <a:spcPts val="0"/>
                </a:spcBef>
                <a:spcAft>
                  <a:spcPts val="0"/>
                </a:spcAft>
                <a:defRPr/>
              </a:pPr>
              <a:endParaRPr lang="zh-CN" altLang="zh-CN">
                <a:latin typeface="+mn-lt"/>
                <a:ea typeface="+mn-ea"/>
              </a:endParaRPr>
            </a:p>
          </p:txBody>
        </p:sp>
        <p:sp>
          <p:nvSpPr>
            <p:cNvPr id="157" name="AutoShape 3"/>
            <p:cNvSpPr>
              <a:spLocks noChangeArrowheads="1"/>
            </p:cNvSpPr>
            <p:nvPr/>
          </p:nvSpPr>
          <p:spPr bwMode="gray">
            <a:xfrm>
              <a:off x="1314449" y="5247382"/>
              <a:ext cx="6432550" cy="482600"/>
            </a:xfrm>
            <a:prstGeom prst="rect">
              <a:avLst/>
            </a:prstGeom>
            <a:solidFill>
              <a:schemeClr val="bg1">
                <a:lumMod val="50000"/>
                <a:alpha val="88000"/>
              </a:schemeClr>
            </a:solidFill>
            <a:ln w="12700" algn="ctr">
              <a:solidFill>
                <a:schemeClr val="bg1"/>
              </a:solidFill>
              <a:round/>
            </a:ln>
            <a:effectLst/>
          </p:spPr>
          <p:txBody>
            <a:bodyPr wrap="none" anchor="ctr"/>
            <a:lstStyle/>
            <a:p>
              <a:pPr algn="ctr" eaLnBrk="0" fontAlgn="auto" hangingPunct="0">
                <a:spcBef>
                  <a:spcPts val="0"/>
                </a:spcBef>
                <a:spcAft>
                  <a:spcPts val="0"/>
                </a:spcAft>
                <a:defRPr/>
              </a:pPr>
              <a:endParaRPr lang="zh-CN" altLang="zh-CN" sz="2000">
                <a:solidFill>
                  <a:schemeClr val="tx2"/>
                </a:solidFill>
                <a:latin typeface="+mn-lt"/>
                <a:ea typeface="微软雅黑" panose="020B0503020204020204" pitchFamily="34" charset="-122"/>
              </a:endParaRPr>
            </a:p>
          </p:txBody>
        </p:sp>
        <p:sp>
          <p:nvSpPr>
            <p:cNvPr id="158" name="Rectangle 13"/>
            <p:cNvSpPr>
              <a:spLocks noChangeArrowheads="1"/>
            </p:cNvSpPr>
            <p:nvPr/>
          </p:nvSpPr>
          <p:spPr bwMode="auto">
            <a:xfrm>
              <a:off x="3109912" y="5333107"/>
              <a:ext cx="284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GRU</a:t>
              </a:r>
              <a:endParaRPr lang="en-US" altLang="zh-CN"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249362" y="4354528"/>
            <a:ext cx="6562725" cy="546100"/>
            <a:chOff x="1307683" y="4542645"/>
            <a:chExt cx="6562725" cy="546100"/>
          </a:xfrm>
        </p:grpSpPr>
        <p:sp>
          <p:nvSpPr>
            <p:cNvPr id="159" name="AutoShape 3"/>
            <p:cNvSpPr>
              <a:spLocks noChangeArrowheads="1"/>
            </p:cNvSpPr>
            <p:nvPr/>
          </p:nvSpPr>
          <p:spPr bwMode="auto">
            <a:xfrm>
              <a:off x="1307683" y="4734733"/>
              <a:ext cx="6562725" cy="354012"/>
            </a:xfrm>
            <a:prstGeom prst="rect">
              <a:avLst/>
            </a:prstGeom>
            <a:solidFill>
              <a:schemeClr val="tx1">
                <a:lumMod val="65000"/>
                <a:lumOff val="35000"/>
              </a:schemeClr>
            </a:solidFill>
            <a:ln w="12700" algn="ctr">
              <a:solidFill>
                <a:schemeClr val="bg1"/>
              </a:solidFill>
              <a:round/>
            </a:ln>
            <a:effectLst/>
          </p:spPr>
          <p:txBody>
            <a:bodyPr anchor="ctr"/>
            <a:lstStyle/>
            <a:p>
              <a:pPr fontAlgn="auto">
                <a:spcBef>
                  <a:spcPts val="0"/>
                </a:spcBef>
                <a:spcAft>
                  <a:spcPts val="0"/>
                </a:spcAft>
                <a:defRPr/>
              </a:pPr>
              <a:endParaRPr lang="zh-CN" altLang="zh-CN">
                <a:latin typeface="+mn-lt"/>
                <a:ea typeface="+mn-ea"/>
              </a:endParaRPr>
            </a:p>
          </p:txBody>
        </p:sp>
        <p:sp>
          <p:nvSpPr>
            <p:cNvPr id="160" name="AutoShape 3"/>
            <p:cNvSpPr>
              <a:spLocks noChangeArrowheads="1"/>
            </p:cNvSpPr>
            <p:nvPr/>
          </p:nvSpPr>
          <p:spPr bwMode="gray">
            <a:xfrm>
              <a:off x="1372770" y="4542645"/>
              <a:ext cx="6432550" cy="482600"/>
            </a:xfrm>
            <a:prstGeom prst="rect">
              <a:avLst/>
            </a:prstGeom>
            <a:solidFill>
              <a:srgbClr val="00B0F0">
                <a:alpha val="79999"/>
              </a:srgbClr>
            </a:solidFill>
            <a:ln w="12700" algn="ctr">
              <a:solidFill>
                <a:schemeClr val="bg1"/>
              </a:solidFill>
              <a:miter lim="800000"/>
            </a:ln>
          </p:spPr>
          <p:txBody>
            <a:bodyPr wrap="none" anchor="ctr"/>
            <a:lstStyle/>
            <a:p>
              <a:pPr algn="ctr" eaLnBrk="0" hangingPunct="0"/>
              <a:endParaRPr lang="zh-CN" altLang="zh-CN" sz="2000">
                <a:solidFill>
                  <a:schemeClr val="tx2"/>
                </a:solidFill>
                <a:latin typeface="Calibri" panose="020F0502020204030204" pitchFamily="34" charset="0"/>
                <a:ea typeface="微软雅黑" panose="020B0503020204020204" pitchFamily="34" charset="-122"/>
              </a:endParaRPr>
            </a:p>
          </p:txBody>
        </p:sp>
        <p:sp>
          <p:nvSpPr>
            <p:cNvPr id="161" name="Rectangle 13"/>
            <p:cNvSpPr>
              <a:spLocks noChangeArrowheads="1"/>
            </p:cNvSpPr>
            <p:nvPr/>
          </p:nvSpPr>
          <p:spPr bwMode="auto">
            <a:xfrm>
              <a:off x="3168233" y="4628370"/>
              <a:ext cx="2841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简述</a:t>
              </a:r>
              <a:r>
                <a:rPr lang="en-US" altLang="zh-CN" dirty="0">
                  <a:solidFill>
                    <a:schemeClr val="bg1"/>
                  </a:solidFill>
                  <a:latin typeface="微软雅黑" panose="020B0503020204020204" pitchFamily="34" charset="-122"/>
                  <a:ea typeface="微软雅黑" panose="020B0503020204020204" pitchFamily="34" charset="-122"/>
                </a:rPr>
                <a:t>LSTM</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29 CuadroTexto"/>
          <p:cNvSpPr txBox="1">
            <a:spLocks noChangeArrowheads="1"/>
          </p:cNvSpPr>
          <p:nvPr/>
        </p:nvSpPr>
        <p:spPr bwMode="auto">
          <a:xfrm>
            <a:off x="4217988" y="6194425"/>
            <a:ext cx="2503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HN" sz="1000" b="1" dirty="0" smtClean="0">
                <a:solidFill>
                  <a:srgbClr val="0EB1E7"/>
                </a:solidFill>
              </a:rPr>
              <a:t>2</a:t>
            </a:r>
            <a:endParaRPr lang="es-ES" sz="1000" b="1" dirty="0">
              <a:solidFill>
                <a:srgbClr val="0EB1E7"/>
              </a:solidFill>
            </a:endParaRPr>
          </a:p>
        </p:txBody>
      </p:sp>
      <p:sp>
        <p:nvSpPr>
          <p:cNvPr id="72"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22313" y="426720"/>
            <a:ext cx="3167063" cy="337185"/>
          </a:xfrm>
          <a:prstGeom prst="rect">
            <a:avLst/>
          </a:prstGeom>
          <a:solidFill>
            <a:srgbClr val="00B0F0"/>
          </a:solidFill>
          <a:ln>
            <a:noFill/>
          </a:ln>
        </p:spPr>
        <p:txBody>
          <a:bodyPr anchor="ctr">
            <a:spAutoFit/>
          </a:bodyPr>
          <a:lstStyle/>
          <a:p>
            <a:pPr algn="ctr"/>
            <a:r>
              <a:rPr lang="zh-CN" altLang="en-US" sz="1600" dirty="0" smtClean="0">
                <a:solidFill>
                  <a:srgbClr val="FFFFFF"/>
                </a:solidFill>
                <a:latin typeface="微软雅黑" panose="020B0503020204020204" pitchFamily="34" charset="-122"/>
                <a:ea typeface="微软雅黑" panose="020B0503020204020204" pitchFamily="34" charset="-122"/>
              </a:rPr>
              <a:t>背景</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1547495" y="1748790"/>
            <a:ext cx="6326505" cy="922020"/>
          </a:xfrm>
          <a:prstGeom prst="rect">
            <a:avLst/>
          </a:prstGeom>
          <a:noFill/>
        </p:spPr>
        <p:txBody>
          <a:bodyPr wrap="square" rtlCol="0">
            <a:spAutoFit/>
          </a:bodyPr>
          <a:lstStyle/>
          <a:p>
            <a:r>
              <a:rPr lang="en-US" altLang="zh-CN" spc="50" dirty="0">
                <a:latin typeface="微软雅黑" panose="020B0503020204020204" pitchFamily="34" charset="-122"/>
                <a:ea typeface="微软雅黑" panose="020B0503020204020204" pitchFamily="34" charset="-122"/>
              </a:rPr>
              <a:t>bp</a:t>
            </a:r>
            <a:r>
              <a:rPr lang="zh-CN" altLang="en-US" spc="50" dirty="0">
                <a:latin typeface="微软雅黑" panose="020B0503020204020204" pitchFamily="34" charset="-122"/>
                <a:ea typeface="微软雅黑" panose="020B0503020204020204" pitchFamily="34" charset="-122"/>
              </a:rPr>
              <a:t>神经网络和卷积神经网络这两种结构都存在同一种特点：</a:t>
            </a:r>
            <a:endParaRPr lang="zh-CN" altLang="en-US" spc="50" dirty="0">
              <a:latin typeface="微软雅黑" panose="020B0503020204020204" pitchFamily="34" charset="-122"/>
              <a:ea typeface="微软雅黑" panose="020B0503020204020204" pitchFamily="34" charset="-122"/>
            </a:endParaRPr>
          </a:p>
          <a:p>
            <a:r>
              <a:rPr lang="zh-CN" altLang="en-US" spc="50" dirty="0">
                <a:latin typeface="微软雅黑" panose="020B0503020204020204" pitchFamily="34" charset="-122"/>
                <a:ea typeface="微软雅黑" panose="020B0503020204020204" pitchFamily="34" charset="-122"/>
              </a:rPr>
              <a:t>假设输入是一个独立的没有上下文的单位比如输入是一张图片，网络识别是狗还是猫。</a:t>
            </a:r>
            <a:endParaRPr lang="zh-CN" altLang="en-US" spc="50" dirty="0">
              <a:latin typeface="微软雅黑" panose="020B0503020204020204" pitchFamily="34" charset="-122"/>
              <a:ea typeface="微软雅黑" panose="020B0503020204020204" pitchFamily="34" charset="-122"/>
            </a:endParaRPr>
          </a:p>
        </p:txBody>
      </p:sp>
      <p:sp>
        <p:nvSpPr>
          <p:cNvPr id="19" name="TextBox 18"/>
          <p:cNvSpPr txBox="1"/>
          <p:nvPr/>
        </p:nvSpPr>
        <p:spPr>
          <a:xfrm>
            <a:off x="1547495" y="3314065"/>
            <a:ext cx="6205220" cy="1476375"/>
          </a:xfrm>
          <a:prstGeom prst="rect">
            <a:avLst/>
          </a:prstGeom>
          <a:noFill/>
        </p:spPr>
        <p:txBody>
          <a:bodyPr wrap="square" rtlCol="0">
            <a:spAutoFit/>
          </a:bodyPr>
          <a:lstStyle/>
          <a:p>
            <a:r>
              <a:rPr lang="zh-CN" altLang="en-US" spc="50" dirty="0">
                <a:latin typeface="微软雅黑" panose="020B0503020204020204" pitchFamily="34" charset="-122"/>
                <a:ea typeface="微软雅黑" panose="020B0503020204020204" pitchFamily="34" charset="-122"/>
                <a:sym typeface="+mn-ea"/>
              </a:rPr>
              <a:t>但是对于一些有明显的上下文特征的序列化输入，比如预测视频中下一帧的播放内容，那么很明显这样的输出必须依赖以前的输入， 也就是说网络必须拥有一定的”记忆能力”。所以</a:t>
            </a:r>
            <a:r>
              <a:rPr lang="en-US" altLang="zh-CN" spc="50" dirty="0">
                <a:latin typeface="微软雅黑" panose="020B0503020204020204" pitchFamily="34" charset="-122"/>
                <a:ea typeface="微软雅黑" panose="020B0503020204020204" pitchFamily="34" charset="-122"/>
                <a:sym typeface="+mn-ea"/>
              </a:rPr>
              <a:t>RNN</a:t>
            </a:r>
            <a:r>
              <a:rPr lang="zh-CN" altLang="en-US" spc="50" dirty="0">
                <a:latin typeface="微软雅黑" panose="020B0503020204020204" pitchFamily="34" charset="-122"/>
                <a:ea typeface="微软雅黑" panose="020B0503020204020204" pitchFamily="34" charset="-122"/>
                <a:sym typeface="+mn-ea"/>
              </a:rPr>
              <a:t>引入了</a:t>
            </a:r>
            <a:r>
              <a:rPr lang="en-US" altLang="zh-CN" spc="50" dirty="0">
                <a:latin typeface="微软雅黑" panose="020B0503020204020204" pitchFamily="34" charset="-122"/>
                <a:ea typeface="微软雅黑" panose="020B0503020204020204" pitchFamily="34" charset="-122"/>
                <a:sym typeface="+mn-ea"/>
              </a:rPr>
              <a:t>“</a:t>
            </a:r>
            <a:r>
              <a:rPr lang="zh-CN" altLang="en-US" spc="50" dirty="0">
                <a:latin typeface="微软雅黑" panose="020B0503020204020204" pitchFamily="34" charset="-122"/>
                <a:ea typeface="微软雅黑" panose="020B0503020204020204" pitchFamily="34" charset="-122"/>
                <a:sym typeface="+mn-ea"/>
              </a:rPr>
              <a:t>记忆</a:t>
            </a:r>
            <a:r>
              <a:rPr lang="en-US" altLang="zh-CN" spc="50" dirty="0">
                <a:latin typeface="微软雅黑" panose="020B0503020204020204" pitchFamily="34" charset="-122"/>
                <a:ea typeface="微软雅黑" panose="020B0503020204020204" pitchFamily="34" charset="-122"/>
                <a:sym typeface="+mn-ea"/>
              </a:rPr>
              <a:t>”</a:t>
            </a:r>
            <a:r>
              <a:rPr lang="zh-CN" altLang="en-US" spc="50" dirty="0">
                <a:latin typeface="微软雅黑" panose="020B0503020204020204" pitchFamily="34" charset="-122"/>
                <a:ea typeface="微软雅黑" panose="020B0503020204020204" pitchFamily="34" charset="-122"/>
                <a:sym typeface="+mn-ea"/>
              </a:rPr>
              <a:t>这个概念。</a:t>
            </a:r>
            <a:endParaRPr lang="zh-CN" altLang="en-US" spc="50" dirty="0">
              <a:latin typeface="微软雅黑" panose="020B0503020204020204" pitchFamily="34" charset="-122"/>
              <a:ea typeface="微软雅黑" panose="020B0503020204020204" pitchFamily="34" charset="-122"/>
            </a:endParaRPr>
          </a:p>
          <a:p>
            <a:endParaRPr lang="zh-CN" altLang="en-US" spc="50" dirty="0">
              <a:latin typeface="微软雅黑" panose="020B0503020204020204" pitchFamily="34" charset="-122"/>
              <a:ea typeface="微软雅黑" panose="020B0503020204020204" pitchFamily="34" charset="-122"/>
            </a:endParaRPr>
          </a:p>
        </p:txBody>
      </p:sp>
      <p:sp>
        <p:nvSpPr>
          <p:cNvPr id="3" name="椭圆 2"/>
          <p:cNvSpPr/>
          <p:nvPr/>
        </p:nvSpPr>
        <p:spPr>
          <a:xfrm>
            <a:off x="971600" y="2060848"/>
            <a:ext cx="497845" cy="4978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043608" y="2120330"/>
            <a:ext cx="606797" cy="369332"/>
          </a:xfrm>
          <a:prstGeom prst="rect">
            <a:avLst/>
          </a:prstGeom>
          <a:noFill/>
        </p:spPr>
        <p:txBody>
          <a:bodyPr wrap="square" rtlCol="0">
            <a:spAutoFit/>
          </a:bodyPr>
          <a:lstStyle/>
          <a:p>
            <a:r>
              <a:rPr lang="en-US" altLang="zh-CN" b="1" dirty="0" smtClean="0">
                <a:solidFill>
                  <a:schemeClr val="bg1"/>
                </a:solidFill>
              </a:rPr>
              <a:t>1</a:t>
            </a:r>
            <a:endParaRPr lang="zh-CN" altLang="en-US" b="1" dirty="0">
              <a:solidFill>
                <a:schemeClr val="bg1"/>
              </a:solidFill>
            </a:endParaRPr>
          </a:p>
        </p:txBody>
      </p:sp>
      <p:sp>
        <p:nvSpPr>
          <p:cNvPr id="26" name="椭圆 25"/>
          <p:cNvSpPr/>
          <p:nvPr/>
        </p:nvSpPr>
        <p:spPr>
          <a:xfrm>
            <a:off x="978473" y="3507219"/>
            <a:ext cx="497845" cy="4978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1068660" y="3551112"/>
            <a:ext cx="606797" cy="369332"/>
          </a:xfrm>
          <a:prstGeom prst="rect">
            <a:avLst/>
          </a:prstGeom>
          <a:noFill/>
        </p:spPr>
        <p:txBody>
          <a:bodyPr wrap="square" rtlCol="0">
            <a:spAutoFit/>
          </a:bodyPr>
          <a:lstStyle/>
          <a:p>
            <a:r>
              <a:rPr lang="en-US" altLang="zh-CN" b="1" dirty="0" smtClean="0">
                <a:solidFill>
                  <a:schemeClr val="bg1"/>
                </a:solidFill>
              </a:rPr>
              <a:t>2</a:t>
            </a:r>
            <a:endParaRPr lang="zh-CN" altLang="en-US" b="1" dirty="0">
              <a:solidFill>
                <a:schemeClr val="bg1"/>
              </a:solidFill>
            </a:endParaRPr>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smtClean="0">
                <a:latin typeface="微软雅黑" panose="020B0503020204020204" pitchFamily="34" charset="-122"/>
                <a:ea typeface="微软雅黑" panose="020B0503020204020204" pitchFamily="34" charset="-122"/>
              </a:rPr>
              <a:t>1</a:t>
            </a:r>
            <a:endParaRPr lang="zh-CN" altLang="en-US"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068705" y="3022600"/>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29 CuadroTexto"/>
          <p:cNvSpPr txBox="1">
            <a:spLocks noChangeArrowheads="1"/>
          </p:cNvSpPr>
          <p:nvPr/>
        </p:nvSpPr>
        <p:spPr bwMode="auto">
          <a:xfrm>
            <a:off x="4217988" y="6194425"/>
            <a:ext cx="24701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s-ES" sz="1000" b="1" dirty="0">
                <a:solidFill>
                  <a:srgbClr val="0EB1E7"/>
                </a:solidFill>
              </a:rPr>
              <a:t>3</a:t>
            </a:r>
            <a:endParaRPr lang="en-US" altLang="es-ES" sz="1000" b="1" dirty="0">
              <a:solidFill>
                <a:srgbClr val="0EB1E7"/>
              </a:solidFill>
            </a:endParaRPr>
          </a:p>
        </p:txBody>
      </p:sp>
      <p:sp>
        <p:nvSpPr>
          <p:cNvPr id="72"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22313" y="426720"/>
            <a:ext cx="3167063" cy="337185"/>
          </a:xfrm>
          <a:prstGeom prst="rect">
            <a:avLst/>
          </a:prstGeom>
          <a:solidFill>
            <a:srgbClr val="00B0F0"/>
          </a:solidFill>
          <a:ln>
            <a:noFill/>
          </a:ln>
        </p:spPr>
        <p:txBody>
          <a:bodyPr anchor="ctr">
            <a:spAutoFit/>
          </a:bodyPr>
          <a:lstStyle/>
          <a:p>
            <a:pPr algn="ctr"/>
            <a:r>
              <a:rPr lang="zh-CN" altLang="en-US" sz="1600" dirty="0">
                <a:solidFill>
                  <a:srgbClr val="FFFFFF"/>
                </a:solidFill>
                <a:latin typeface="微软雅黑" panose="020B0503020204020204" pitchFamily="34" charset="-122"/>
                <a:ea typeface="微软雅黑" panose="020B0503020204020204" pitchFamily="34" charset="-122"/>
              </a:rPr>
              <a:t>循环神经网络</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1547495" y="1748790"/>
            <a:ext cx="6326505" cy="2861310"/>
          </a:xfrm>
          <a:prstGeom prst="rect">
            <a:avLst/>
          </a:prstGeom>
          <a:noFill/>
        </p:spPr>
        <p:txBody>
          <a:bodyPr wrap="square" rtlCol="0">
            <a:spAutoFit/>
          </a:bodyPr>
          <a:lstStyle/>
          <a:p>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递归神经网络（RNN）是两种人工神经网络的总称。一种是时间递归神经网络（recurrent neural network），又名循环神经网络，另一种是结构递归神经网络（recursive neural network）。时间递归神经网络的神经元间连接构成矩阵，而结构递归神经网络利用相似的神经网络结构递归构造更为复杂的深度网络。RNN一般指代时间递归神经网络。单纯递归神经网络因为无法处理随着递归，权重指数级爆炸或消失的问题（Vanishing gradient problem），难以捕捉长期时间关联；而结合不同的LSTM可以很好解决这个问题</a:t>
            </a:r>
            <a:endParaRPr lang="zh-CN" altLang="en-US" spc="50" dirty="0">
              <a:latin typeface="微软雅黑" panose="020B0503020204020204" pitchFamily="34" charset="-122"/>
              <a:ea typeface="微软雅黑" panose="020B0503020204020204" pitchFamily="34" charset="-122"/>
            </a:endParaRPr>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2</a:t>
            </a:r>
            <a:endParaRPr lang="en-US" altLang="zh-CN"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971550" y="5282565"/>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29 CuadroTexto"/>
          <p:cNvSpPr txBox="1">
            <a:spLocks noChangeArrowheads="1"/>
          </p:cNvSpPr>
          <p:nvPr/>
        </p:nvSpPr>
        <p:spPr bwMode="auto">
          <a:xfrm>
            <a:off x="4217988" y="6194425"/>
            <a:ext cx="24701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s-ES" sz="1000" b="1" dirty="0">
                <a:solidFill>
                  <a:srgbClr val="0EB1E7"/>
                </a:solidFill>
              </a:rPr>
              <a:t>4</a:t>
            </a:r>
            <a:endParaRPr lang="en-US" altLang="es-ES" sz="1000" b="1" dirty="0">
              <a:solidFill>
                <a:srgbClr val="0EB1E7"/>
              </a:solidFill>
            </a:endParaRPr>
          </a:p>
        </p:txBody>
      </p:sp>
      <p:sp>
        <p:nvSpPr>
          <p:cNvPr id="72"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22313" y="426720"/>
            <a:ext cx="3167063" cy="337185"/>
          </a:xfrm>
          <a:prstGeom prst="rect">
            <a:avLst/>
          </a:prstGeom>
          <a:solidFill>
            <a:srgbClr val="00B0F0"/>
          </a:solidFill>
          <a:ln>
            <a:noFill/>
          </a:ln>
        </p:spPr>
        <p:txBody>
          <a:bodyPr anchor="ctr">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sym typeface="+mn-ea"/>
              </a:rPr>
              <a:t>循环神经网络结构</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3" name="椭圆 2"/>
          <p:cNvSpPr/>
          <p:nvPr/>
        </p:nvSpPr>
        <p:spPr>
          <a:xfrm>
            <a:off x="504240" y="2498998"/>
            <a:ext cx="497845" cy="4978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2</a:t>
            </a:r>
            <a:endParaRPr lang="en-US" altLang="zh-CN"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905510" y="4142740"/>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7"/>
          <a:stretch>
            <a:fillRect/>
          </a:stretch>
        </p:blipFill>
        <p:spPr>
          <a:xfrm>
            <a:off x="1164590" y="1626235"/>
            <a:ext cx="6814185" cy="2243455"/>
          </a:xfrm>
          <a:prstGeom prst="rect">
            <a:avLst/>
          </a:prstGeom>
        </p:spPr>
      </p:pic>
      <p:pic>
        <p:nvPicPr>
          <p:cNvPr id="7" name="图片 6"/>
          <p:cNvPicPr>
            <a:picLocks noChangeAspect="1"/>
          </p:cNvPicPr>
          <p:nvPr/>
        </p:nvPicPr>
        <p:blipFill>
          <a:blip r:embed="rId8"/>
          <a:stretch>
            <a:fillRect/>
          </a:stretch>
        </p:blipFill>
        <p:spPr>
          <a:xfrm>
            <a:off x="1164590" y="4378960"/>
            <a:ext cx="6814185" cy="131889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29 CuadroTexto"/>
          <p:cNvSpPr txBox="1">
            <a:spLocks noChangeArrowheads="1"/>
          </p:cNvSpPr>
          <p:nvPr/>
        </p:nvSpPr>
        <p:spPr bwMode="auto">
          <a:xfrm>
            <a:off x="4217988" y="6194425"/>
            <a:ext cx="24701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s-ES" sz="1000" b="1" dirty="0">
                <a:solidFill>
                  <a:srgbClr val="0EB1E7"/>
                </a:solidFill>
              </a:rPr>
              <a:t>5</a:t>
            </a:r>
            <a:endParaRPr lang="en-US" altLang="es-ES" sz="1000" b="1" dirty="0">
              <a:solidFill>
                <a:srgbClr val="0EB1E7"/>
              </a:solidFill>
            </a:endParaRPr>
          </a:p>
        </p:txBody>
      </p:sp>
      <p:sp>
        <p:nvSpPr>
          <p:cNvPr id="72"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22313" y="426720"/>
            <a:ext cx="3167063" cy="337185"/>
          </a:xfrm>
          <a:prstGeom prst="rect">
            <a:avLst/>
          </a:prstGeom>
          <a:solidFill>
            <a:srgbClr val="00B0F0"/>
          </a:solidFill>
          <a:ln>
            <a:noFill/>
          </a:ln>
        </p:spPr>
        <p:txBody>
          <a:bodyPr anchor="ctr">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sym typeface="+mn-ea"/>
              </a:rPr>
              <a:t>循环神经网络结构</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3" name="椭圆 2"/>
          <p:cNvSpPr/>
          <p:nvPr/>
        </p:nvSpPr>
        <p:spPr>
          <a:xfrm>
            <a:off x="504240" y="2498998"/>
            <a:ext cx="497845" cy="4978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2</a:t>
            </a:r>
            <a:endParaRPr lang="en-US" altLang="zh-CN"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905510" y="2566670"/>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7"/>
          <a:stretch>
            <a:fillRect/>
          </a:stretch>
        </p:blipFill>
        <p:spPr>
          <a:xfrm>
            <a:off x="1093470" y="1041400"/>
            <a:ext cx="5622925" cy="1457325"/>
          </a:xfrm>
          <a:prstGeom prst="rect">
            <a:avLst/>
          </a:prstGeom>
        </p:spPr>
      </p:pic>
      <p:sp>
        <p:nvSpPr>
          <p:cNvPr id="4" name="文本框 3"/>
          <p:cNvSpPr txBox="1"/>
          <p:nvPr/>
        </p:nvSpPr>
        <p:spPr>
          <a:xfrm>
            <a:off x="2477135" y="640080"/>
            <a:ext cx="3319145" cy="368300"/>
          </a:xfrm>
          <a:prstGeom prst="rect">
            <a:avLst/>
          </a:prstGeom>
          <a:noFill/>
        </p:spPr>
        <p:txBody>
          <a:bodyPr wrap="square" rtlCol="0">
            <a:spAutoFit/>
          </a:bodyPr>
          <a:p>
            <a:r>
              <a:rPr lang="en-US" altLang="zh-CN"/>
              <a:t>      </a:t>
            </a:r>
            <a:r>
              <a:rPr lang="zh-CN" altLang="en-US"/>
              <a:t>生成</a:t>
            </a:r>
            <a:r>
              <a:rPr lang="en-US" altLang="zh-CN"/>
              <a:t>RNN</a:t>
            </a:r>
            <a:r>
              <a:rPr lang="zh-CN" altLang="en-US"/>
              <a:t>语言模型</a:t>
            </a:r>
            <a:endParaRPr lang="zh-CN" altLang="en-US"/>
          </a:p>
        </p:txBody>
      </p:sp>
      <p:pic>
        <p:nvPicPr>
          <p:cNvPr id="8" name="图片 7"/>
          <p:cNvPicPr>
            <a:picLocks noChangeAspect="1"/>
          </p:cNvPicPr>
          <p:nvPr/>
        </p:nvPicPr>
        <p:blipFill>
          <a:blip r:embed="rId8"/>
          <a:stretch>
            <a:fillRect/>
          </a:stretch>
        </p:blipFill>
        <p:spPr>
          <a:xfrm>
            <a:off x="1093470" y="2671445"/>
            <a:ext cx="6415405" cy="323596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30 CuadroTexto"/>
          <p:cNvSpPr txBox="1"/>
          <p:nvPr/>
        </p:nvSpPr>
        <p:spPr>
          <a:xfrm>
            <a:off x="4446905" y="617093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22313" y="426720"/>
            <a:ext cx="3167063" cy="337185"/>
          </a:xfrm>
          <a:prstGeom prst="rect">
            <a:avLst/>
          </a:prstGeom>
          <a:solidFill>
            <a:srgbClr val="00B0F0"/>
          </a:solidFill>
          <a:ln>
            <a:noFill/>
          </a:ln>
        </p:spPr>
        <p:txBody>
          <a:bodyPr anchor="ctr">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sym typeface="+mn-ea"/>
              </a:rPr>
              <a:t>循环神经网络结构</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3" name="椭圆 2"/>
          <p:cNvSpPr/>
          <p:nvPr/>
        </p:nvSpPr>
        <p:spPr>
          <a:xfrm>
            <a:off x="504240" y="2498998"/>
            <a:ext cx="497845" cy="4978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2</a:t>
            </a:r>
            <a:endParaRPr lang="en-US" altLang="zh-CN"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905510" y="2566670"/>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477135" y="640080"/>
            <a:ext cx="3319145" cy="368300"/>
          </a:xfrm>
          <a:prstGeom prst="rect">
            <a:avLst/>
          </a:prstGeom>
          <a:noFill/>
        </p:spPr>
        <p:txBody>
          <a:bodyPr wrap="square" rtlCol="0">
            <a:spAutoFit/>
          </a:bodyPr>
          <a:p>
            <a:r>
              <a:rPr lang="en-US" altLang="zh-CN"/>
              <a:t>      </a:t>
            </a:r>
            <a:r>
              <a:rPr lang="zh-CN" altLang="en-US"/>
              <a:t>生成</a:t>
            </a:r>
            <a:r>
              <a:rPr lang="en-US" altLang="zh-CN"/>
              <a:t>RNN</a:t>
            </a:r>
            <a:r>
              <a:rPr lang="zh-CN" altLang="en-US"/>
              <a:t>语言模型</a:t>
            </a:r>
            <a:endParaRPr lang="zh-CN" altLang="en-US"/>
          </a:p>
        </p:txBody>
      </p:sp>
      <p:pic>
        <p:nvPicPr>
          <p:cNvPr id="6" name="图片 5"/>
          <p:cNvPicPr>
            <a:picLocks noChangeAspect="1"/>
          </p:cNvPicPr>
          <p:nvPr/>
        </p:nvPicPr>
        <p:blipFill>
          <a:blip r:embed="rId7"/>
          <a:stretch>
            <a:fillRect/>
          </a:stretch>
        </p:blipFill>
        <p:spPr>
          <a:xfrm>
            <a:off x="2176780" y="1280795"/>
            <a:ext cx="4329430" cy="1153160"/>
          </a:xfrm>
          <a:prstGeom prst="rect">
            <a:avLst/>
          </a:prstGeom>
        </p:spPr>
      </p:pic>
      <p:pic>
        <p:nvPicPr>
          <p:cNvPr id="7" name="图片 6"/>
          <p:cNvPicPr>
            <a:picLocks noChangeAspect="1"/>
          </p:cNvPicPr>
          <p:nvPr/>
        </p:nvPicPr>
        <p:blipFill>
          <a:blip r:embed="rId8"/>
          <a:stretch>
            <a:fillRect/>
          </a:stretch>
        </p:blipFill>
        <p:spPr>
          <a:xfrm>
            <a:off x="1332230" y="2788920"/>
            <a:ext cx="6189980" cy="2439035"/>
          </a:xfrm>
          <a:prstGeom prst="rect">
            <a:avLst/>
          </a:prstGeom>
        </p:spPr>
      </p:pic>
      <p:sp>
        <p:nvSpPr>
          <p:cNvPr id="9" name="30 CuadroTexto"/>
          <p:cNvSpPr txBox="1"/>
          <p:nvPr/>
        </p:nvSpPr>
        <p:spPr>
          <a:xfrm>
            <a:off x="4214495" y="6170930"/>
            <a:ext cx="260350" cy="275590"/>
          </a:xfrm>
          <a:prstGeom prst="rect">
            <a:avLst/>
          </a:prstGeom>
          <a:noFill/>
        </p:spPr>
        <p:txBody>
          <a:bodyPr wrap="none">
            <a:spAutoFit/>
          </a:bodyPr>
          <a:p>
            <a:pPr fontAlgn="auto">
              <a:spcBef>
                <a:spcPts val="0"/>
              </a:spcBef>
              <a:spcAft>
                <a:spcPts val="0"/>
              </a:spcAft>
              <a:defRPr/>
            </a:pPr>
            <a:r>
              <a:rPr lang="en-US" altLang="es-ES" sz="1200" b="1" i="1" dirty="0">
                <a:solidFill>
                  <a:schemeClr val="bg1">
                    <a:lumMod val="65000"/>
                  </a:schemeClr>
                </a:solidFill>
                <a:latin typeface="+mn-lt"/>
              </a:rPr>
              <a:t>6</a:t>
            </a:r>
            <a:endParaRPr lang="en-US" altLang="es-ES" sz="1200" b="1" i="1" dirty="0">
              <a:solidFill>
                <a:schemeClr val="bg1">
                  <a:lumMod val="65000"/>
                </a:schemeClr>
              </a:solidFill>
              <a:latin typeface="+mn-l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29 CuadroTexto"/>
          <p:cNvSpPr txBox="1">
            <a:spLocks noChangeArrowheads="1"/>
          </p:cNvSpPr>
          <p:nvPr/>
        </p:nvSpPr>
        <p:spPr bwMode="auto">
          <a:xfrm>
            <a:off x="4225608" y="6194425"/>
            <a:ext cx="24701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s-ES" sz="1000" b="1" dirty="0">
                <a:solidFill>
                  <a:srgbClr val="0EB1E7"/>
                </a:solidFill>
              </a:rPr>
              <a:t>7</a:t>
            </a:r>
            <a:endParaRPr lang="en-US" altLang="es-ES" sz="1000" b="1" dirty="0">
              <a:solidFill>
                <a:srgbClr val="0EB1E7"/>
              </a:solidFill>
            </a:endParaRPr>
          </a:p>
        </p:txBody>
      </p:sp>
      <p:sp>
        <p:nvSpPr>
          <p:cNvPr id="72"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22313" y="426720"/>
            <a:ext cx="3167063" cy="337185"/>
          </a:xfrm>
          <a:prstGeom prst="rect">
            <a:avLst/>
          </a:prstGeom>
          <a:solidFill>
            <a:srgbClr val="00B0F0"/>
          </a:solidFill>
          <a:ln>
            <a:noFill/>
          </a:ln>
        </p:spPr>
        <p:txBody>
          <a:bodyPr anchor="ctr">
            <a:spAutoFit/>
          </a:bodyPr>
          <a:lstStyle/>
          <a:p>
            <a:pPr algn="ctr"/>
            <a:r>
              <a:rPr lang="zh-CN" altLang="en-US" sz="1600" dirty="0">
                <a:solidFill>
                  <a:srgbClr val="FFFFFF"/>
                </a:solidFill>
                <a:latin typeface="微软雅黑" panose="020B0503020204020204" pitchFamily="34" charset="-122"/>
                <a:ea typeface="微软雅黑" panose="020B0503020204020204" pitchFamily="34" charset="-122"/>
              </a:rPr>
              <a:t>不同类型的</a:t>
            </a:r>
            <a:r>
              <a:rPr lang="en-US" altLang="zh-CN" sz="1600" dirty="0">
                <a:solidFill>
                  <a:srgbClr val="FFFFFF"/>
                </a:solidFill>
                <a:latin typeface="微软雅黑" panose="020B0503020204020204" pitchFamily="34" charset="-122"/>
                <a:ea typeface="微软雅黑" panose="020B0503020204020204" pitchFamily="34" charset="-122"/>
              </a:rPr>
              <a:t>RNN</a:t>
            </a:r>
            <a:endParaRPr lang="en-US" altLang="zh-CN" sz="1600" dirty="0">
              <a:solidFill>
                <a:srgbClr val="FFFFFF"/>
              </a:solidFill>
              <a:latin typeface="微软雅黑" panose="020B0503020204020204" pitchFamily="34" charset="-122"/>
              <a:ea typeface="微软雅黑" panose="020B0503020204020204" pitchFamily="34" charset="-122"/>
            </a:endParaRPr>
          </a:p>
        </p:txBody>
      </p:sp>
      <p:sp>
        <p:nvSpPr>
          <p:cNvPr id="3" name="椭圆 2"/>
          <p:cNvSpPr/>
          <p:nvPr/>
        </p:nvSpPr>
        <p:spPr>
          <a:xfrm>
            <a:off x="504240" y="2498998"/>
            <a:ext cx="497845" cy="4978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2</a:t>
            </a:r>
            <a:endParaRPr lang="en-US" altLang="zh-CN"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905510" y="2566670"/>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477135" y="640080"/>
            <a:ext cx="3319145" cy="368300"/>
          </a:xfrm>
          <a:prstGeom prst="rect">
            <a:avLst/>
          </a:prstGeom>
          <a:noFill/>
        </p:spPr>
        <p:txBody>
          <a:bodyPr wrap="square" rtlCol="0">
            <a:spAutoFit/>
          </a:bodyPr>
          <a:p>
            <a:r>
              <a:rPr lang="en-US" altLang="zh-CN"/>
              <a:t>      </a:t>
            </a:r>
            <a:r>
              <a:rPr lang="zh-CN" altLang="en-US"/>
              <a:t>生成</a:t>
            </a:r>
            <a:r>
              <a:rPr lang="en-US" altLang="zh-CN"/>
              <a:t>RNN</a:t>
            </a:r>
            <a:r>
              <a:rPr lang="zh-CN" altLang="en-US"/>
              <a:t>语言模型</a:t>
            </a:r>
            <a:endParaRPr lang="zh-CN" altLang="en-US"/>
          </a:p>
        </p:txBody>
      </p:sp>
      <p:pic>
        <p:nvPicPr>
          <p:cNvPr id="6" name="图片 5"/>
          <p:cNvPicPr>
            <a:picLocks noChangeAspect="1"/>
          </p:cNvPicPr>
          <p:nvPr/>
        </p:nvPicPr>
        <p:blipFill>
          <a:blip r:embed="rId7"/>
          <a:stretch>
            <a:fillRect/>
          </a:stretch>
        </p:blipFill>
        <p:spPr>
          <a:xfrm>
            <a:off x="2176780" y="1280795"/>
            <a:ext cx="4329430" cy="1153160"/>
          </a:xfrm>
          <a:prstGeom prst="rect">
            <a:avLst/>
          </a:prstGeom>
        </p:spPr>
      </p:pic>
      <p:pic>
        <p:nvPicPr>
          <p:cNvPr id="7" name="图片 6"/>
          <p:cNvPicPr>
            <a:picLocks noChangeAspect="1"/>
          </p:cNvPicPr>
          <p:nvPr/>
        </p:nvPicPr>
        <p:blipFill>
          <a:blip r:embed="rId8"/>
          <a:stretch>
            <a:fillRect/>
          </a:stretch>
        </p:blipFill>
        <p:spPr>
          <a:xfrm>
            <a:off x="1332230" y="2788920"/>
            <a:ext cx="6189980" cy="243903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Imagen 5" descr="C:\Users\Design\Documents\Edu\Product Launch\sha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2056" y="5756275"/>
            <a:ext cx="1193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Imagen 5" descr="C:\Users\Design\Documents\Edu\Product Launch\shadow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4388" y="5965825"/>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27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88"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28 Imagen"/>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863" y="6170613"/>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29 CuadroTexto"/>
          <p:cNvSpPr txBox="1">
            <a:spLocks noChangeArrowheads="1"/>
          </p:cNvSpPr>
          <p:nvPr/>
        </p:nvSpPr>
        <p:spPr bwMode="auto">
          <a:xfrm>
            <a:off x="4217988" y="6194425"/>
            <a:ext cx="247015"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s-ES" sz="1000" b="1" dirty="0">
                <a:solidFill>
                  <a:srgbClr val="0EB1E7"/>
                </a:solidFill>
              </a:rPr>
              <a:t>8</a:t>
            </a:r>
            <a:endParaRPr lang="en-US" altLang="es-ES" sz="1000" b="1" dirty="0">
              <a:solidFill>
                <a:srgbClr val="0EB1E7"/>
              </a:solidFill>
            </a:endParaRPr>
          </a:p>
        </p:txBody>
      </p:sp>
      <p:sp>
        <p:nvSpPr>
          <p:cNvPr id="72" name="30 CuadroTexto"/>
          <p:cNvSpPr txBox="1"/>
          <p:nvPr/>
        </p:nvSpPr>
        <p:spPr>
          <a:xfrm>
            <a:off x="4467225" y="6181725"/>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3" name="31 CuadroTexto"/>
          <p:cNvSpPr txBox="1"/>
          <p:nvPr/>
        </p:nvSpPr>
        <p:spPr>
          <a:xfrm>
            <a:off x="4763022" y="6194425"/>
            <a:ext cx="316112" cy="246221"/>
          </a:xfrm>
          <a:prstGeom prst="rect">
            <a:avLst/>
          </a:prstGeom>
          <a:noFill/>
        </p:spPr>
        <p:txBody>
          <a:bodyPr wrap="none">
            <a:spAutoFit/>
          </a:bodyPr>
          <a:lstStyle/>
          <a:p>
            <a:pPr fontAlgn="auto">
              <a:spcBef>
                <a:spcPts val="0"/>
              </a:spcBef>
              <a:spcAft>
                <a:spcPts val="0"/>
              </a:spcAft>
              <a:defRPr/>
            </a:pPr>
            <a:r>
              <a:rPr lang="es-HN" sz="1000" b="1" dirty="0" smtClean="0">
                <a:solidFill>
                  <a:schemeClr val="bg1">
                    <a:lumMod val="50000"/>
                  </a:schemeClr>
                </a:solidFill>
                <a:latin typeface="+mn-lt"/>
              </a:rPr>
              <a:t>19</a:t>
            </a:r>
            <a:endParaRPr lang="es-ES" sz="1000" b="1" dirty="0">
              <a:solidFill>
                <a:schemeClr val="bg1">
                  <a:lumMod val="50000"/>
                </a:schemeClr>
              </a:solidFill>
              <a:latin typeface="+mn-lt"/>
            </a:endParaRPr>
          </a:p>
        </p:txBody>
      </p:sp>
      <p:pic>
        <p:nvPicPr>
          <p:cNvPr id="74" name="Imagen 5" descr="C:\Users\Design\Documents\Edu\Product Launch\sha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25" y="5983288"/>
            <a:ext cx="7635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Imagen 27" descr="btns">
            <a:hlinkClick r:id="" action="ppaction://hlinkshowjump?jump=nextslid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0638" y="6221413"/>
            <a:ext cx="215900" cy="211137"/>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28" descr="btns">
            <a:hlinkClick r:id="" action="ppaction://hlinkshowjump?jump=previousslid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300" y="6221413"/>
            <a:ext cx="215900" cy="21113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6587662" y="6154333"/>
            <a:ext cx="2592288" cy="319405"/>
          </a:xfrm>
          <a:prstGeom prst="rect">
            <a:avLst/>
          </a:prstGeom>
          <a:noFill/>
        </p:spPr>
        <p:txBody>
          <a:bodyPr wrap="square" rtlCol="0">
            <a:spAutoFit/>
          </a:bodyPr>
          <a:lstStyle/>
          <a:p>
            <a:pPr algn="ctr">
              <a:lnSpc>
                <a:spcPts val="1780"/>
              </a:lnSpc>
            </a:pPr>
            <a:r>
              <a:rPr lang="zh-CN" altLang="en-US" sz="2000" dirty="0">
                <a:solidFill>
                  <a:schemeClr val="bg1"/>
                </a:solidFill>
                <a:latin typeface="Gill Sans MT Condensed" panose="02010600030101010101" pitchFamily="34" charset="0"/>
                <a:ea typeface="黑体" panose="02010609060101010101" pitchFamily="49" charset="-122"/>
              </a:rPr>
              <a:t>深度学习</a:t>
            </a:r>
            <a:endParaRPr lang="zh-CN" altLang="en-US" sz="2000" dirty="0">
              <a:solidFill>
                <a:schemeClr val="bg1"/>
              </a:solidFill>
              <a:latin typeface="Gill Sans MT Condensed" panose="02010600030101010101" pitchFamily="34" charset="0"/>
              <a:ea typeface="黑体" panose="02010609060101010101" pitchFamily="49" charset="-122"/>
            </a:endParaRPr>
          </a:p>
        </p:txBody>
      </p:sp>
      <p:sp>
        <p:nvSpPr>
          <p:cNvPr id="59" name="矩形 28"/>
          <p:cNvSpPr>
            <a:spLocks noChangeArrowheads="1"/>
          </p:cNvSpPr>
          <p:nvPr/>
        </p:nvSpPr>
        <p:spPr bwMode="auto">
          <a:xfrm rot="19760506">
            <a:off x="-713423" y="435610"/>
            <a:ext cx="3167063" cy="337185"/>
          </a:xfrm>
          <a:prstGeom prst="rect">
            <a:avLst/>
          </a:prstGeom>
          <a:solidFill>
            <a:srgbClr val="00B0F0"/>
          </a:solidFill>
          <a:ln>
            <a:noFill/>
          </a:ln>
        </p:spPr>
        <p:txBody>
          <a:bodyPr anchor="ctr">
            <a:spAutoFit/>
          </a:bodyPr>
          <a:lstStyle/>
          <a:p>
            <a:pPr algn="ctr"/>
            <a:r>
              <a:rPr lang="zh-CN" altLang="en-US" sz="1600" dirty="0">
                <a:solidFill>
                  <a:srgbClr val="FFFFFF"/>
                </a:solidFill>
                <a:latin typeface="微软雅黑" panose="020B0503020204020204" pitchFamily="34" charset="-122"/>
                <a:ea typeface="微软雅黑" panose="020B0503020204020204" pitchFamily="34" charset="-122"/>
              </a:rPr>
              <a:t>不同类型</a:t>
            </a:r>
            <a:r>
              <a:rPr lang="en-US" altLang="zh-CN" sz="1600" dirty="0">
                <a:solidFill>
                  <a:srgbClr val="FFFFFF"/>
                </a:solidFill>
                <a:latin typeface="微软雅黑" panose="020B0503020204020204" pitchFamily="34" charset="-122"/>
                <a:ea typeface="微软雅黑" panose="020B0503020204020204" pitchFamily="34" charset="-122"/>
              </a:rPr>
              <a:t>RNN</a:t>
            </a:r>
            <a:endParaRPr lang="en-US" altLang="zh-CN" sz="1600" dirty="0">
              <a:solidFill>
                <a:srgbClr val="FFFFFF"/>
              </a:solidFill>
              <a:latin typeface="微软雅黑" panose="020B0503020204020204" pitchFamily="34" charset="-122"/>
              <a:ea typeface="微软雅黑" panose="020B0503020204020204" pitchFamily="34" charset="-122"/>
            </a:endParaRPr>
          </a:p>
        </p:txBody>
      </p:sp>
      <p:sp>
        <p:nvSpPr>
          <p:cNvPr id="23" name="椭圆 22"/>
          <p:cNvSpPr/>
          <p:nvPr/>
        </p:nvSpPr>
        <p:spPr>
          <a:xfrm>
            <a:off x="7659897" y="396217"/>
            <a:ext cx="872543" cy="8725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3</a:t>
            </a:r>
            <a:endParaRPr lang="en-US" altLang="zh-CN" sz="44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897890" y="3198495"/>
            <a:ext cx="6887845" cy="463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559560" y="709295"/>
            <a:ext cx="5316855" cy="2399665"/>
          </a:xfrm>
          <a:prstGeom prst="rect">
            <a:avLst/>
          </a:prstGeom>
          <a:noFill/>
        </p:spPr>
        <p:txBody>
          <a:bodyPr wrap="square" rtlCol="0">
            <a:spAutoFit/>
          </a:bodyPr>
          <a:p>
            <a:r>
              <a:rPr lang="en-US" altLang="zh-CN" sz="2400"/>
              <a:t>1</a:t>
            </a:r>
            <a:r>
              <a:rPr lang="zh-CN" altLang="en-US" sz="2400"/>
              <a:t>、双向</a:t>
            </a:r>
            <a:r>
              <a:rPr lang="en-US" altLang="zh-CN" sz="2400"/>
              <a:t>RNN</a:t>
            </a:r>
            <a:endParaRPr lang="en-US" altLang="zh-CN"/>
          </a:p>
          <a:p>
            <a:r>
              <a:rPr lang="zh-CN" altLang="en-US"/>
              <a:t>     （</a:t>
            </a:r>
            <a:r>
              <a:rPr lang="en-US" altLang="zh-CN"/>
              <a:t>1</a:t>
            </a:r>
            <a:r>
              <a:rPr lang="zh-CN" altLang="en-US"/>
              <a:t>）有些情况下，当前的输出不知依赖于之前的的序列元素，还可能依赖之后的序列元素。</a:t>
            </a:r>
            <a:endParaRPr lang="zh-CN" altLang="en-US"/>
          </a:p>
          <a:p>
            <a:r>
              <a:rPr lang="zh-CN" altLang="en-US"/>
              <a:t>     （</a:t>
            </a:r>
            <a:r>
              <a:rPr lang="en-US" altLang="zh-CN"/>
              <a:t>2</a:t>
            </a:r>
            <a:r>
              <a:rPr lang="zh-CN" altLang="en-US"/>
              <a:t>）比如从一段话中踢掉一句话或者几个词来然你补全。</a:t>
            </a:r>
            <a:endParaRPr lang="zh-CN" altLang="en-US"/>
          </a:p>
          <a:p>
            <a:r>
              <a:rPr lang="zh-CN" altLang="en-US"/>
              <a:t>     （</a:t>
            </a:r>
            <a:r>
              <a:rPr lang="en-US" altLang="zh-CN"/>
              <a:t>3</a:t>
            </a:r>
            <a:r>
              <a:rPr lang="zh-CN" altLang="en-US"/>
              <a:t>）根据以上情况可以直观理解为双向的循环神经网络。（双向的</a:t>
            </a:r>
            <a:r>
              <a:rPr lang="en-US" altLang="zh-CN"/>
              <a:t>RNN</a:t>
            </a:r>
            <a:r>
              <a:rPr lang="zh-CN" altLang="en-US"/>
              <a:t>叠加）</a:t>
            </a:r>
            <a:endParaRPr lang="zh-CN" altLang="en-US"/>
          </a:p>
          <a:p>
            <a:endParaRPr lang="zh-CN" altLang="en-US"/>
          </a:p>
        </p:txBody>
      </p:sp>
      <p:pic>
        <p:nvPicPr>
          <p:cNvPr id="8" name="图片 7"/>
          <p:cNvPicPr>
            <a:picLocks noChangeAspect="1"/>
          </p:cNvPicPr>
          <p:nvPr/>
        </p:nvPicPr>
        <p:blipFill>
          <a:blip r:embed="rId7"/>
          <a:stretch>
            <a:fillRect/>
          </a:stretch>
        </p:blipFill>
        <p:spPr>
          <a:xfrm>
            <a:off x="1226185" y="3373120"/>
            <a:ext cx="6691630" cy="238315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1957</Words>
  <Application>WPS 演示</Application>
  <PresentationFormat>全屏显示(4:3)</PresentationFormat>
  <Paragraphs>296</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宋体</vt:lpstr>
      <vt:lpstr>Wingdings</vt:lpstr>
      <vt:lpstr>Calibri</vt:lpstr>
      <vt:lpstr>微软雅黑</vt:lpstr>
      <vt:lpstr>Rockwell</vt:lpstr>
      <vt:lpstr>Gill Sans MT Condensed</vt:lpstr>
      <vt:lpstr>黑体</vt:lpstr>
      <vt:lpstr>Arial Unicode MS</vt:lpstr>
      <vt:lpstr>Tema de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Design</dc:creator>
  <cp:lastModifiedBy>My 她</cp:lastModifiedBy>
  <cp:revision>232</cp:revision>
  <dcterms:created xsi:type="dcterms:W3CDTF">2010-05-18T15:49:00Z</dcterms:created>
  <dcterms:modified xsi:type="dcterms:W3CDTF">2018-12-11T15:16:58Z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